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9" r:id="rId2"/>
    <p:sldId id="260" r:id="rId3"/>
    <p:sldId id="256" r:id="rId4"/>
    <p:sldId id="261" r:id="rId5"/>
    <p:sldId id="262" r:id="rId6"/>
    <p:sldId id="268" r:id="rId7"/>
    <p:sldId id="270" r:id="rId8"/>
    <p:sldId id="272" r:id="rId9"/>
    <p:sldId id="274" r:id="rId10"/>
    <p:sldId id="276" r:id="rId11"/>
    <p:sldId id="278" r:id="rId12"/>
    <p:sldId id="264" r:id="rId13"/>
    <p:sldId id="265" r:id="rId14"/>
    <p:sldId id="258" r:id="rId15"/>
    <p:sldId id="266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B9030-21B2-4BB5-8A35-1C23A2F6115B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13CC-AD55-4040-A1E9-F7B43566B23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98A8F-B260-4BA9-AEFC-700EBF9DB891}" type="datetimeFigureOut">
              <a:rPr lang="th-TH" smtClean="0"/>
              <a:pPr/>
              <a:t>19/06/57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83DC-4B80-4A17-85CA-58792BA8417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7725544" cy="1575048"/>
          </a:xfr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002060"/>
                </a:solidFill>
              </a:rPr>
              <a:t>แนวทางการจัดสัมมนาวิทยุชุมชน</a:t>
            </a:r>
            <a:endParaRPr lang="th-TH" sz="6000" b="1" dirty="0">
              <a:solidFill>
                <a:srgbClr val="002060"/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868144" y="5517232"/>
            <a:ext cx="2952328" cy="1070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นพ.ยง</a:t>
            </a:r>
            <a:r>
              <a:rPr kumimoji="0" lang="th-TH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ยุทธ</a:t>
            </a:r>
            <a:r>
              <a:rPr kumimoji="0" lang="th-TH" sz="60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วงศ์ภิรมย์</a:t>
            </a:r>
            <a:r>
              <a:rPr kumimoji="0" lang="th-TH" sz="60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ศานติ์</a:t>
            </a:r>
            <a:endParaRPr kumimoji="0" lang="th-TH" sz="6000" b="0" i="0" u="none" strike="noStrike" kern="1200" cap="none" spc="0" normalizeH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60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นายแพทย์ทรงคุณวุฒิ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กรมสุขภาพจิต</a:t>
            </a:r>
            <a:endParaRPr kumimoji="0" lang="th-TH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179512" y="1628774"/>
            <a:ext cx="8964488" cy="4752553"/>
          </a:xfrm>
        </p:spPr>
        <p:txBody>
          <a:bodyPr>
            <a:normAutofit/>
          </a:bodyPr>
          <a:lstStyle/>
          <a:p>
            <a:pPr>
              <a:buFont typeface="Georgia" pitchFamily="18" charset="0"/>
              <a:buNone/>
            </a:pPr>
            <a:r>
              <a:rPr lang="th-TH" sz="4000" dirty="0" smtClean="0"/>
              <a:t>   </a:t>
            </a:r>
            <a:r>
              <a:rPr lang="th-TH" sz="4000" b="1" dirty="0" smtClean="0">
                <a:cs typeface="+mj-cs"/>
              </a:rPr>
              <a:t>การสานเสวนา ที่นำไปสู่การสร้างความเข้มแข็งของชุมชนและ</a:t>
            </a:r>
          </a:p>
          <a:p>
            <a:pPr>
              <a:buFont typeface="Georgia" pitchFamily="18" charset="0"/>
              <a:buNone/>
            </a:pPr>
            <a:r>
              <a:rPr lang="th-TH" sz="4000" b="1" dirty="0" smtClean="0">
                <a:cs typeface="+mj-cs"/>
              </a:rPr>
              <a:t>มีส่วนร่วมในการสร้างความปรองดองของสังคม</a:t>
            </a:r>
          </a:p>
          <a:p>
            <a:pPr>
              <a:buFont typeface="Georgia" pitchFamily="18" charset="0"/>
              <a:buNone/>
            </a:pPr>
            <a:r>
              <a:rPr lang="th-TH" sz="4000" b="1" dirty="0" smtClean="0">
                <a:cs typeface="+mj-cs"/>
              </a:rPr>
              <a:t>-  เป้าหมายร่วม</a:t>
            </a:r>
          </a:p>
          <a:p>
            <a:pPr>
              <a:buNone/>
            </a:pPr>
            <a:r>
              <a:rPr lang="th-TH" sz="4000" b="1" dirty="0" smtClean="0">
                <a:cs typeface="+mj-cs"/>
              </a:rPr>
              <a:t>-  วิธีการที่ชุมชนเห็นร่วมกัน</a:t>
            </a:r>
          </a:p>
          <a:p>
            <a:pPr>
              <a:buNone/>
            </a:pPr>
            <a:r>
              <a:rPr lang="th-TH" sz="4000" b="1" dirty="0" smtClean="0">
                <a:cs typeface="+mj-cs"/>
              </a:rPr>
              <a:t>-  การจัดการด้วยพลังชุมชนทั้งด้านเศรษฐกิจ</a:t>
            </a:r>
            <a:r>
              <a:rPr lang="en-US" sz="4000" b="1" dirty="0" smtClean="0">
                <a:cs typeface="+mj-cs"/>
              </a:rPr>
              <a:t>,</a:t>
            </a:r>
            <a:r>
              <a:rPr lang="th-TH" sz="4000" b="1" dirty="0" smtClean="0">
                <a:cs typeface="+mj-cs"/>
              </a:rPr>
              <a:t>สังคม</a:t>
            </a:r>
            <a:r>
              <a:rPr lang="en-US" sz="4000" b="1" dirty="0" smtClean="0">
                <a:cs typeface="+mj-cs"/>
              </a:rPr>
              <a:t>, </a:t>
            </a:r>
            <a:r>
              <a:rPr lang="th-TH" sz="4000" b="1" dirty="0" smtClean="0">
                <a:cs typeface="+mj-cs"/>
              </a:rPr>
              <a:t>วัฒนธรรม</a:t>
            </a:r>
          </a:p>
          <a:p>
            <a:pPr>
              <a:buFontTx/>
              <a:buChar char="-"/>
            </a:pPr>
            <a:r>
              <a:rPr lang="th-TH" sz="4000" b="1" dirty="0" smtClean="0">
                <a:cs typeface="+mj-cs"/>
              </a:rPr>
              <a:t> ความไว้วางใจกัน การทำงานกับภาครัฐ </a:t>
            </a:r>
          </a:p>
        </p:txBody>
      </p:sp>
      <p:sp>
        <p:nvSpPr>
          <p:cNvPr id="49156" name="Title 1"/>
          <p:cNvSpPr>
            <a:spLocks/>
          </p:cNvSpPr>
          <p:nvPr/>
        </p:nvSpPr>
        <p:spPr bwMode="auto">
          <a:xfrm>
            <a:off x="1187624" y="404813"/>
            <a:ext cx="5544616" cy="1066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6000" b="1" dirty="0">
                <a:solidFill>
                  <a:srgbClr val="002060"/>
                </a:solidFill>
                <a:latin typeface="Trebuchet MS" pitchFamily="34" charset="0"/>
                <a:cs typeface="+mj-cs"/>
              </a:rPr>
              <a:t>การดูแลจิตใจ </a:t>
            </a:r>
            <a:r>
              <a:rPr lang="en-US" sz="6000" b="1" dirty="0">
                <a:solidFill>
                  <a:srgbClr val="002060"/>
                </a:solidFill>
                <a:latin typeface="Trebuchet MS" pitchFamily="34" charset="0"/>
                <a:cs typeface="+mj-cs"/>
              </a:rPr>
              <a:t>:</a:t>
            </a:r>
            <a:r>
              <a:rPr lang="th-TH" sz="6000" b="1" dirty="0">
                <a:solidFill>
                  <a:srgbClr val="002060"/>
                </a:solidFill>
                <a:latin typeface="Trebuchet MS" pitchFamily="34" charset="0"/>
                <a:cs typeface="+mj-cs"/>
              </a:rPr>
              <a:t> ชุมชน </a:t>
            </a:r>
            <a:r>
              <a:rPr lang="th-TH" sz="6000" b="1" dirty="0" smtClean="0">
                <a:solidFill>
                  <a:srgbClr val="002060"/>
                </a:solidFill>
                <a:latin typeface="Trebuchet MS" pitchFamily="34" charset="0"/>
                <a:cs typeface="+mj-cs"/>
              </a:rPr>
              <a:t>   </a:t>
            </a:r>
            <a:endParaRPr lang="th-TH" sz="6000" b="1" dirty="0">
              <a:solidFill>
                <a:srgbClr val="002060"/>
              </a:solidFill>
              <a:latin typeface="Trebuchet MS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14500"/>
            <a:ext cx="8229600" cy="466682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Georgia" pitchFamily="18" charset="0"/>
              <a:buNone/>
            </a:pPr>
            <a:r>
              <a:rPr lang="th-TH" sz="4300" b="1" dirty="0" smtClean="0">
                <a:solidFill>
                  <a:srgbClr val="002060"/>
                </a:solidFill>
                <a:cs typeface="+mj-cs"/>
              </a:rPr>
              <a:t>สื่อหลัก </a:t>
            </a:r>
            <a:r>
              <a:rPr lang="en-US" sz="4300" b="1" dirty="0" smtClean="0">
                <a:cs typeface="+mj-cs"/>
              </a:rPr>
              <a:t>:</a:t>
            </a:r>
            <a:r>
              <a:rPr lang="en-US" sz="4300" dirty="0" smtClean="0">
                <a:cs typeface="+mj-cs"/>
              </a:rPr>
              <a:t> 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4300" b="1" dirty="0" smtClean="0">
                <a:solidFill>
                  <a:srgbClr val="009242"/>
                </a:solidFill>
                <a:cs typeface="+mj-cs"/>
              </a:rPr>
              <a:t>Do        :</a:t>
            </a:r>
            <a:r>
              <a:rPr lang="th-TH" sz="4300" b="1" dirty="0" smtClean="0">
                <a:solidFill>
                  <a:srgbClr val="009242"/>
                </a:solidFill>
                <a:cs typeface="+mj-cs"/>
              </a:rPr>
              <a:t>   สร้างสรรค์ ลดอารมณ์ ความเห็นอกเห็นใจกัน   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300" b="1" dirty="0" smtClean="0">
                <a:solidFill>
                  <a:srgbClr val="009242"/>
                </a:solidFill>
                <a:cs typeface="+mj-cs"/>
              </a:rPr>
              <a:t>                    ทางออก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4300" b="1" dirty="0" smtClean="0">
                <a:solidFill>
                  <a:srgbClr val="009242"/>
                </a:solidFill>
                <a:cs typeface="+mj-cs"/>
              </a:rPr>
              <a:t>Don’t   : </a:t>
            </a:r>
            <a:r>
              <a:rPr lang="th-TH" sz="4300" b="1" dirty="0" smtClean="0">
                <a:solidFill>
                  <a:srgbClr val="009242"/>
                </a:solidFill>
                <a:cs typeface="+mj-cs"/>
              </a:rPr>
              <a:t> โกรธ / เกลียดชัง คู่ขัดแย้ง (เลือกข้าง/ถูกผิด)</a:t>
            </a:r>
          </a:p>
          <a:p>
            <a:pPr eaLnBrk="1" hangingPunct="1">
              <a:buFont typeface="Georgia" pitchFamily="18" charset="0"/>
              <a:buNone/>
            </a:pPr>
            <a:endParaRPr lang="th-TH" sz="900" b="1" dirty="0" smtClean="0">
              <a:solidFill>
                <a:srgbClr val="009242"/>
              </a:solidFill>
              <a:cs typeface="+mj-cs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th-TH" sz="4300" b="1" dirty="0" smtClean="0">
                <a:cs typeface="+mj-cs"/>
              </a:rPr>
              <a:t>สื่อใหม่  </a:t>
            </a:r>
            <a:r>
              <a:rPr lang="en-US" sz="4300" b="1" dirty="0" smtClean="0">
                <a:cs typeface="+mj-cs"/>
              </a:rPr>
              <a:t>   :</a:t>
            </a:r>
            <a:r>
              <a:rPr lang="th-TH" sz="4300" b="1" dirty="0" smtClean="0">
                <a:cs typeface="+mj-cs"/>
              </a:rPr>
              <a:t>  ลดการใส่และส่งต่อข้อความที่ใช้อารมณ์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300" b="1" dirty="0" smtClean="0">
                <a:cs typeface="+mj-cs"/>
              </a:rPr>
              <a:t>                     ช่วยกันหาทางออก และเตือนการแสดงออก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300" b="1" dirty="0" smtClean="0">
                <a:cs typeface="+mj-cs"/>
              </a:rPr>
              <a:t>                     ที่สร้างความเกลียดชัง</a:t>
            </a:r>
          </a:p>
          <a:p>
            <a:pPr lvl="2" eaLnBrk="1" hangingPunct="1">
              <a:buFont typeface="Wingdings 2" pitchFamily="18" charset="2"/>
              <a:buNone/>
            </a:pPr>
            <a:endParaRPr lang="th-TH" sz="3600" dirty="0" smtClean="0"/>
          </a:p>
        </p:txBody>
      </p:sp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>
          <a:xfrm>
            <a:off x="0" y="357188"/>
            <a:ext cx="9144000" cy="1066800"/>
          </a:xfrm>
          <a:noFill/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การดูแลสังคม </a:t>
            </a:r>
            <a:r>
              <a:rPr lang="en-US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สื่อในบทบาทของการสร้างบรรยากาศสังคม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123728" y="476672"/>
            <a:ext cx="4968552" cy="1728192"/>
          </a:xfrm>
          <a:prstGeom prst="rect">
            <a:avLst/>
          </a:prstGeom>
          <a:solidFill>
            <a:schemeClr val="tx2">
              <a:lumMod val="20000"/>
              <a:lumOff val="80000"/>
              <a:alpha val="5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002060"/>
                </a:solidFill>
                <a:cs typeface="+mj-cs"/>
              </a:rPr>
              <a:t>แนวคิด</a:t>
            </a:r>
          </a:p>
          <a:p>
            <a:pPr algn="ctr"/>
            <a:r>
              <a:rPr lang="th-TH" sz="5400" b="1" dirty="0" smtClean="0">
                <a:solidFill>
                  <a:srgbClr val="002060"/>
                </a:solidFill>
                <a:cs typeface="+mj-cs"/>
              </a:rPr>
              <a:t>การสร้างความไว้วางใจ</a:t>
            </a:r>
            <a:endParaRPr lang="th-TH" sz="5400" b="1" dirty="0">
              <a:solidFill>
                <a:srgbClr val="002060"/>
              </a:solidFill>
              <a:cs typeface="+mj-cs"/>
            </a:endParaRPr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907704" y="2636912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4572000" y="220486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7092280" y="26369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สี่เหลี่ยมผืนผ้า 12"/>
          <p:cNvSpPr/>
          <p:nvPr/>
        </p:nvSpPr>
        <p:spPr>
          <a:xfrm>
            <a:off x="323528" y="3933056"/>
            <a:ext cx="360040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เก็บกด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076056" y="3068960"/>
            <a:ext cx="352839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7030A0"/>
                </a:solidFill>
                <a:cs typeface="+mj-cs"/>
              </a:rPr>
              <a:t>ยอมรับ,รับฟัง,ให้เกียรติ์</a:t>
            </a:r>
            <a:endParaRPr lang="th-TH" sz="4000" b="1" dirty="0">
              <a:solidFill>
                <a:srgbClr val="7030A0"/>
              </a:solidFill>
              <a:cs typeface="+mj-cs"/>
            </a:endParaRPr>
          </a:p>
        </p:txBody>
      </p:sp>
      <p:cxnSp>
        <p:nvCxnSpPr>
          <p:cNvPr id="19" name="ตัวเชื่อมต่อตรง 18"/>
          <p:cNvCxnSpPr/>
          <p:nvPr/>
        </p:nvCxnSpPr>
        <p:spPr>
          <a:xfrm>
            <a:off x="1907704" y="26369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สี่เหลี่ยมผืนผ้า 20"/>
          <p:cNvSpPr/>
          <p:nvPr/>
        </p:nvSpPr>
        <p:spPr>
          <a:xfrm>
            <a:off x="323528" y="2996952"/>
            <a:ext cx="3744416" cy="7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cs typeface="+mj-cs"/>
              </a:rPr>
              <a:t>โกรธ, กลัว, หวาดระแวง</a:t>
            </a: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79512" y="4653136"/>
            <a:ext cx="45365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cs typeface="+mj-cs"/>
              </a:rPr>
              <a:t>ความขัดแย้ง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&amp;</a:t>
            </a:r>
            <a:r>
              <a:rPr lang="en-US" sz="4000" b="1" dirty="0" smtClean="0">
                <a:solidFill>
                  <a:srgbClr val="0070C0"/>
                </a:solidFill>
                <a:cs typeface="+mj-cs"/>
              </a:rPr>
              <a:t> </a:t>
            </a:r>
            <a:r>
              <a:rPr lang="th-TH" sz="4000" b="1" dirty="0" smtClean="0">
                <a:solidFill>
                  <a:srgbClr val="0070C0"/>
                </a:solidFill>
                <a:cs typeface="+mj-cs"/>
              </a:rPr>
              <a:t>วิกฤติรอบใหม่</a:t>
            </a: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475656" y="2852936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rgbClr val="C00000"/>
                </a:solidFill>
                <a:cs typeface="+mj-cs"/>
              </a:rPr>
              <a:t>-</a:t>
            </a:r>
            <a:endParaRPr lang="th-TH" sz="6600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6876256" y="2924944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rgbClr val="002060"/>
                </a:solidFill>
                <a:cs typeface="+mj-cs"/>
              </a:rPr>
              <a:t>+</a:t>
            </a:r>
            <a:endParaRPr lang="th-TH" sz="66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5436096" y="3861048"/>
            <a:ext cx="331236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cs typeface="+mj-cs"/>
              </a:rPr>
              <a:t>ไว้วางใจ</a:t>
            </a:r>
            <a:endParaRPr lang="th-TH" sz="40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4932040" y="4653136"/>
            <a:ext cx="410445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7030A0"/>
                </a:solidFill>
                <a:cs typeface="+mj-cs"/>
              </a:rPr>
              <a:t>ร่วมหาทางออก (ความหวัง)</a:t>
            </a:r>
            <a:endParaRPr lang="th-TH" sz="4000" b="1" dirty="0">
              <a:solidFill>
                <a:srgbClr val="7030A0"/>
              </a:solidFill>
              <a:cs typeface="+mj-cs"/>
            </a:endParaRPr>
          </a:p>
        </p:txBody>
      </p:sp>
      <p:sp>
        <p:nvSpPr>
          <p:cNvPr id="27" name="ลูกศรลง 26"/>
          <p:cNvSpPr/>
          <p:nvPr/>
        </p:nvSpPr>
        <p:spPr>
          <a:xfrm flipH="1">
            <a:off x="2051719" y="3717032"/>
            <a:ext cx="72008" cy="216024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ลูกศรลง 28"/>
          <p:cNvSpPr/>
          <p:nvPr/>
        </p:nvSpPr>
        <p:spPr>
          <a:xfrm>
            <a:off x="2051720" y="4509120"/>
            <a:ext cx="72008" cy="216024"/>
          </a:xfrm>
          <a:prstGeom prst="down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ลง 30"/>
          <p:cNvSpPr/>
          <p:nvPr/>
        </p:nvSpPr>
        <p:spPr>
          <a:xfrm flipH="1">
            <a:off x="7092278" y="4437112"/>
            <a:ext cx="72009" cy="288032"/>
          </a:xfrm>
          <a:prstGeom prst="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ลง 31"/>
          <p:cNvSpPr/>
          <p:nvPr/>
        </p:nvSpPr>
        <p:spPr>
          <a:xfrm flipH="1">
            <a:off x="7092280" y="3717032"/>
            <a:ext cx="72009" cy="288032"/>
          </a:xfrm>
          <a:prstGeom prst="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4536504" cy="1143000"/>
          </a:xfrm>
        </p:spPr>
        <p:txBody>
          <a:bodyPr>
            <a:noAutofit/>
          </a:bodyPr>
          <a:lstStyle/>
          <a:p>
            <a:r>
              <a:rPr lang="th-TH" sz="3900" b="1" dirty="0" smtClean="0">
                <a:solidFill>
                  <a:srgbClr val="002060"/>
                </a:solidFill>
              </a:rPr>
              <a:t>ความหวัง</a:t>
            </a:r>
            <a:br>
              <a:rPr lang="th-TH" sz="3900" b="1" dirty="0" smtClean="0">
                <a:solidFill>
                  <a:srgbClr val="002060"/>
                </a:solidFill>
              </a:rPr>
            </a:br>
            <a:r>
              <a:rPr lang="th-TH" sz="3900" b="1" dirty="0" smtClean="0">
                <a:solidFill>
                  <a:srgbClr val="002060"/>
                </a:solidFill>
              </a:rPr>
              <a:t>เชื่อมั่นว่าจะเปลี่ยน</a:t>
            </a:r>
            <a:endParaRPr lang="th-TH" sz="3900" b="1" dirty="0">
              <a:solidFill>
                <a:srgbClr val="002060"/>
              </a:solidFill>
            </a:endParaRPr>
          </a:p>
        </p:txBody>
      </p:sp>
      <p:sp>
        <p:nvSpPr>
          <p:cNvPr id="4" name="สามเหลี่ยมหน้าจั่ว 3"/>
          <p:cNvSpPr/>
          <p:nvPr/>
        </p:nvSpPr>
        <p:spPr>
          <a:xfrm>
            <a:off x="3275856" y="2204864"/>
            <a:ext cx="2664296" cy="1728192"/>
          </a:xfrm>
          <a:prstGeom prst="triangle">
            <a:avLst/>
          </a:prstGeom>
          <a:solidFill>
            <a:schemeClr val="accent3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51520" y="3933056"/>
            <a:ext cx="39604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เห็นขั้นตอนการเปลี่ยนแปลง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5436096" y="4005064"/>
            <a:ext cx="370790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มีส่วนในการเปลี่ยนแปลง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699792" y="620688"/>
            <a:ext cx="2592288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002060"/>
                </a:solidFill>
                <a:cs typeface="+mj-cs"/>
              </a:rPr>
              <a:t>ความหวัง</a:t>
            </a:r>
            <a:r>
              <a:rPr lang="th-TH" sz="4000" b="1" dirty="0" smtClean="0">
                <a:cs typeface="+mj-cs"/>
              </a:rPr>
              <a:t> </a:t>
            </a:r>
            <a:endParaRPr lang="th-TH" sz="40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1988840"/>
            <a:ext cx="3672408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solidFill>
                  <a:schemeClr val="accent6">
                    <a:lumMod val="75000"/>
                  </a:schemeClr>
                </a:solidFill>
                <a:cs typeface="+mj-cs"/>
              </a:rPr>
              <a:t>          ส่วนกลาง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-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การปฏิรูปด้านต่างๆ</a:t>
            </a:r>
            <a:endParaRPr lang="en-US" sz="3600" b="1" dirty="0" smtClean="0">
              <a:solidFill>
                <a:srgbClr val="002060"/>
              </a:solidFill>
              <a:cs typeface="+mj-cs"/>
            </a:endParaRPr>
          </a:p>
          <a:p>
            <a:r>
              <a:rPr lang="en-US" sz="3600" b="1" dirty="0" smtClean="0">
                <a:solidFill>
                  <a:srgbClr val="00B050"/>
                </a:solidFill>
                <a:cs typeface="+mj-cs"/>
              </a:rPr>
              <a:t>-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การมีส่วนร่วม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กลไกการปฏิรูป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  <p:cxnSp>
        <p:nvCxnSpPr>
          <p:cNvPr id="7" name="ตัวเชื่อมต่อตรง 6"/>
          <p:cNvCxnSpPr>
            <a:stCxn id="4" idx="2"/>
          </p:cNvCxnSpPr>
          <p:nvPr/>
        </p:nvCxnSpPr>
        <p:spPr>
          <a:xfrm>
            <a:off x="3995936" y="126876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1763688" y="1628800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1763688" y="162880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4644008" y="1988840"/>
            <a:ext cx="4176464" cy="2160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ชุมชน /ท้องถิ่น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  <a:cs typeface="+mj-cs"/>
              </a:rPr>
              <a:t>ท้องถิ่น / ชุมชน ที่ต้องการ</a:t>
            </a:r>
            <a:endParaRPr lang="en-US" sz="3600" b="1" dirty="0" smtClean="0">
              <a:solidFill>
                <a:srgbClr val="0070C0"/>
              </a:solidFill>
              <a:cs typeface="+mj-cs"/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- </a:t>
            </a:r>
            <a:r>
              <a:rPr lang="th-TH" sz="3600" b="1" dirty="0" smtClean="0">
                <a:solidFill>
                  <a:srgbClr val="0070C0"/>
                </a:solidFill>
                <a:cs typeface="+mj-cs"/>
              </a:rPr>
              <a:t>การมีส่วนร่วม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-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  <a:cs typeface="+mj-cs"/>
              </a:rPr>
              <a:t>กลไกท้องถิ่น</a:t>
            </a:r>
            <a:endParaRPr lang="th-TH" sz="3600" b="1" dirty="0">
              <a:solidFill>
                <a:srgbClr val="0070C0"/>
              </a:solidFill>
              <a:cs typeface="+mj-cs"/>
            </a:endParaRP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6804248" y="162880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120680" cy="792088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th-TH" sz="4800" b="1" dirty="0" smtClean="0"/>
              <a:t>กิจกรรมกลุ่ม </a:t>
            </a:r>
            <a:r>
              <a:rPr lang="en-US" sz="4800" b="1" dirty="0" smtClean="0"/>
              <a:t>: </a:t>
            </a:r>
            <a:r>
              <a:rPr lang="th-TH" sz="4800" b="1" dirty="0" smtClean="0"/>
              <a:t>ใบกิจกรรม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7504" y="1052736"/>
            <a:ext cx="8964488" cy="5805264"/>
          </a:xfrm>
          <a:ln>
            <a:solidFill>
              <a:srgbClr val="00B050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th-TH" sz="6700" b="1" dirty="0" smtClean="0">
                <a:solidFill>
                  <a:srgbClr val="C00000"/>
                </a:solidFill>
                <a:cs typeface="+mj-cs"/>
              </a:rPr>
              <a:t>ใบกิจกรรม</a:t>
            </a:r>
            <a:endParaRPr lang="en-US" sz="6700" b="1" dirty="0" smtClean="0">
              <a:solidFill>
                <a:srgbClr val="C00000"/>
              </a:solidFill>
              <a:cs typeface="+mj-cs"/>
            </a:endParaRPr>
          </a:p>
          <a:p>
            <a:pPr marL="0" indent="0">
              <a:buNone/>
            </a:pPr>
            <a:r>
              <a:rPr lang="th-TH" dirty="0" smtClean="0"/>
              <a:t>                        </a:t>
            </a:r>
            <a:r>
              <a:rPr lang="th-TH" sz="6300" b="1" dirty="0" smtClean="0">
                <a:solidFill>
                  <a:srgbClr val="002060"/>
                </a:solidFill>
                <a:cs typeface="+mj-cs"/>
              </a:rPr>
              <a:t>กรมสุขภาพจิตตระหนักถึงปัญหาสุขภาพจิตของประชาชนที่เกิดจากสถานการณ์ทางการเมือง ซึ่งเป็นผลกระทบจากวิกฤติการเมือง จึงต้องการแนวความคิดจากสื่อมวลชน  โดยเฉพาะวิทยุชุมชน </a:t>
            </a:r>
          </a:p>
          <a:p>
            <a:pPr marL="0" indent="0">
              <a:buNone/>
            </a:pPr>
            <a:r>
              <a:rPr lang="th-TH" sz="6300" b="1" dirty="0" smtClean="0">
                <a:solidFill>
                  <a:srgbClr val="002060"/>
                </a:solidFill>
                <a:cs typeface="+mj-cs"/>
              </a:rPr>
              <a:t>ซึ่งถือได้เป็นกลุ่มบุคคลที่มีความใกล้ชิดกับประชาชนมากที่สุด ในการเสนอความเห็นและแนวทางการแก้ไขเพื่อลดความเครียด ความกดดันของประชาชน และร่วมกันหาแนวทางในการทำให้ทุกฝ่าย</a:t>
            </a:r>
          </a:p>
          <a:p>
            <a:pPr marL="0" indent="0">
              <a:buNone/>
            </a:pPr>
            <a:r>
              <a:rPr lang="th-TH" sz="6300" b="1" dirty="0" smtClean="0">
                <a:solidFill>
                  <a:srgbClr val="002060"/>
                </a:solidFill>
                <a:cs typeface="+mj-cs"/>
              </a:rPr>
              <a:t>ลดความกดดัน โดยสร้างเป้าหมายร่วมที่เป็นความใฝ่ฝัน หรือความหวังในการพัฒนาชุมชน/ท้องถิ่น ลงได้ ซึ่งเป็นส่วนสำคัญอย่างยิ่ง  ทั้งนี้มีกระบวนการในการดำเนินการแบ่งเป็น 2 ขั้นตอน ดังนี้</a:t>
            </a:r>
            <a:endParaRPr lang="en-US" sz="6300" b="1" dirty="0" smtClean="0">
              <a:solidFill>
                <a:srgbClr val="002060"/>
              </a:solidFill>
              <a:cs typeface="+mj-cs"/>
            </a:endParaRPr>
          </a:p>
          <a:p>
            <a:pPr>
              <a:buNone/>
            </a:pPr>
            <a:endParaRPr lang="th-TH" sz="2300" b="1" u="sng" dirty="0" smtClean="0">
              <a:solidFill>
                <a:srgbClr val="00B0F0"/>
              </a:solidFill>
              <a:cs typeface="+mj-cs"/>
            </a:endParaRPr>
          </a:p>
          <a:p>
            <a:pPr>
              <a:buNone/>
            </a:pPr>
            <a:r>
              <a:rPr lang="th-TH" sz="7000" b="1" u="sng" dirty="0" smtClean="0">
                <a:solidFill>
                  <a:srgbClr val="00B0F0"/>
                </a:solidFill>
                <a:cs typeface="+mj-cs"/>
              </a:rPr>
              <a:t>ขั้นตอนที่ 1</a:t>
            </a:r>
            <a:r>
              <a:rPr lang="th-TH" sz="7000" b="1" dirty="0" smtClean="0">
                <a:solidFill>
                  <a:srgbClr val="00B0F0"/>
                </a:solidFill>
                <a:cs typeface="+mj-cs"/>
              </a:rPr>
              <a:t>  </a:t>
            </a:r>
            <a:r>
              <a:rPr lang="th-TH" sz="5100" b="1" dirty="0" smtClean="0">
                <a:solidFill>
                  <a:srgbClr val="00B0F0"/>
                </a:solidFill>
                <a:cs typeface="+mj-cs"/>
              </a:rPr>
              <a:t>  </a:t>
            </a:r>
            <a:r>
              <a:rPr lang="th-TH" sz="6300" b="1" dirty="0" smtClean="0">
                <a:cs typeface="+mj-cs"/>
              </a:rPr>
              <a:t>แต่ละคนแนะนำตัวเอง เล่าประสบการณ์ความประทับใจ /ภูมิใจ ฐานะสื่อมวลชน</a:t>
            </a:r>
          </a:p>
          <a:p>
            <a:pPr>
              <a:buNone/>
            </a:pPr>
            <a:r>
              <a:rPr lang="th-TH" sz="6300" b="1" dirty="0" smtClean="0">
                <a:cs typeface="+mj-cs"/>
              </a:rPr>
              <a:t>ในสร้างการมีส่วนร่วมเพื่อการพัฒนาชุมชน / ท้องถิ่น</a:t>
            </a:r>
          </a:p>
          <a:p>
            <a:pPr>
              <a:buNone/>
            </a:pPr>
            <a:endParaRPr lang="en-US" sz="2200" b="1" dirty="0" smtClean="0">
              <a:cs typeface="+mj-cs"/>
            </a:endParaRPr>
          </a:p>
          <a:p>
            <a:pPr>
              <a:buNone/>
            </a:pPr>
            <a:r>
              <a:rPr lang="th-TH" sz="5900" b="1" u="sng" dirty="0" smtClean="0">
                <a:solidFill>
                  <a:srgbClr val="C00000"/>
                </a:solidFill>
                <a:cs typeface="+mj-cs"/>
              </a:rPr>
              <a:t>ขั้นตอนที่ 2</a:t>
            </a:r>
            <a:r>
              <a:rPr lang="th-TH" sz="5900" b="1" dirty="0" smtClean="0">
                <a:solidFill>
                  <a:srgbClr val="C00000"/>
                </a:solidFill>
                <a:cs typeface="+mj-cs"/>
              </a:rPr>
              <a:t>    </a:t>
            </a:r>
            <a:r>
              <a:rPr lang="th-TH" sz="6300" b="1" dirty="0" smtClean="0">
                <a:solidFill>
                  <a:srgbClr val="002060"/>
                </a:solidFill>
                <a:cs typeface="+mj-cs"/>
              </a:rPr>
              <a:t>สรุปเป็นข้อคิดเห็น แนวทาง บทบาทของวิทยุชุมชน ในการสร้างการมีส่วนร่วม</a:t>
            </a:r>
          </a:p>
          <a:p>
            <a:pPr>
              <a:buNone/>
            </a:pPr>
            <a:r>
              <a:rPr lang="th-TH" sz="6300" b="1" dirty="0" smtClean="0">
                <a:solidFill>
                  <a:srgbClr val="002060"/>
                </a:solidFill>
                <a:cs typeface="+mj-cs"/>
              </a:rPr>
              <a:t>และความหวัง โดยมุ่งเน้นเป้าหมายร่วมกันในการพัฒนาชุมชน /ท้องถิ่น</a:t>
            </a:r>
          </a:p>
          <a:p>
            <a:pPr>
              <a:buNone/>
            </a:pPr>
            <a:endParaRPr lang="th-TH" sz="3000" b="1" dirty="0" smtClean="0">
              <a:cs typeface="+mj-cs"/>
            </a:endParaRPr>
          </a:p>
          <a:p>
            <a:pPr>
              <a:buNone/>
            </a:pPr>
            <a:r>
              <a:rPr lang="th-TH" sz="5900" b="1" dirty="0" smtClean="0">
                <a:cs typeface="+mj-cs"/>
              </a:rPr>
              <a:t>ขอให้ทุกกลุ่มเลือกประธาน เลขา และร่วมอภิปรายตามประเด็น (1 ชม. 30 นาที) และนำเสนอกลุ่มละ 5 นาที) </a:t>
            </a:r>
            <a:endParaRPr lang="en-US" sz="5900" b="1" dirty="0" smtClean="0">
              <a:cs typeface="+mj-cs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5400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002060"/>
                </a:solidFill>
              </a:rPr>
              <a:t>ผลกระทบสำคัญ</a:t>
            </a:r>
            <a:endParaRPr lang="th-TH" sz="6000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420888"/>
            <a:ext cx="7848872" cy="2404864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solidFill>
                  <a:srgbClr val="0070C0"/>
                </a:solidFill>
                <a:cs typeface="+mj-cs"/>
              </a:rPr>
              <a:t>   </a:t>
            </a:r>
            <a:r>
              <a:rPr lang="th-TH" sz="5400" b="1" dirty="0" smtClean="0">
                <a:solidFill>
                  <a:srgbClr val="0070C0"/>
                </a:solidFill>
                <a:cs typeface="+mj-cs"/>
              </a:rPr>
              <a:t>หยุดสร้างความเกลียดชังโดยสื่อแยกฝ่าย</a:t>
            </a:r>
          </a:p>
          <a:p>
            <a:pPr algn="ctr">
              <a:buNone/>
            </a:pPr>
            <a:r>
              <a:rPr lang="th-TH" sz="5400" b="1" dirty="0" smtClean="0">
                <a:solidFill>
                  <a:srgbClr val="0070C0"/>
                </a:solidFill>
                <a:cs typeface="+mj-cs"/>
              </a:rPr>
              <a:t> นำสังคมกลับมาคิดหาทางออกที่แท้จริง</a:t>
            </a:r>
            <a:endParaRPr lang="th-TH" sz="5400" b="1" dirty="0">
              <a:solidFill>
                <a:srgbClr val="0070C0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051720" y="1196752"/>
            <a:ext cx="5472608" cy="1080120"/>
          </a:xfrm>
          <a:prstGeom prst="rect">
            <a:avLst/>
          </a:prstGeom>
          <a:solidFill>
            <a:schemeClr val="tx2">
              <a:lumMod val="20000"/>
              <a:lumOff val="80000"/>
              <a:alpha val="6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002060"/>
                </a:solidFill>
                <a:cs typeface="+mj-cs"/>
              </a:rPr>
              <a:t>การสร้างความปรองดอง</a:t>
            </a:r>
            <a:endParaRPr lang="th-TH" sz="5400" b="1" dirty="0">
              <a:solidFill>
                <a:srgbClr val="002060"/>
              </a:solidFill>
              <a:cs typeface="+mj-cs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4427984" y="22768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1979712" y="2708920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7236296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สี่เหลี่ยมผืนผ้า 15"/>
          <p:cNvSpPr/>
          <p:nvPr/>
        </p:nvSpPr>
        <p:spPr>
          <a:xfrm>
            <a:off x="827584" y="3140968"/>
            <a:ext cx="2520280" cy="792088"/>
          </a:xfrm>
          <a:prstGeom prst="rect">
            <a:avLst/>
          </a:prstGeom>
          <a:solidFill>
            <a:schemeClr val="tx2">
              <a:lumMod val="20000"/>
              <a:lumOff val="80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0070C0"/>
                </a:solidFill>
                <a:cs typeface="+mj-cs"/>
              </a:rPr>
              <a:t>ความไว้วางใจ</a:t>
            </a:r>
            <a:endParaRPr lang="th-TH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940152" y="3140968"/>
            <a:ext cx="2232248" cy="792088"/>
          </a:xfrm>
          <a:prstGeom prst="rect">
            <a:avLst/>
          </a:prstGeom>
          <a:solidFill>
            <a:schemeClr val="tx2">
              <a:lumMod val="20000"/>
              <a:lumOff val="8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rgbClr val="0070C0"/>
                </a:solidFill>
                <a:cs typeface="+mj-cs"/>
              </a:rPr>
              <a:t>ความหวัง</a:t>
            </a:r>
            <a:endParaRPr lang="th-TH" sz="4800" b="1" dirty="0">
              <a:solidFill>
                <a:srgbClr val="0070C0"/>
              </a:solidFill>
              <a:cs typeface="+mj-cs"/>
            </a:endParaRPr>
          </a:p>
        </p:txBody>
      </p:sp>
      <p:cxnSp>
        <p:nvCxnSpPr>
          <p:cNvPr id="22" name="ตัวเชื่อมต่อตรง 21"/>
          <p:cNvCxnSpPr/>
          <p:nvPr/>
        </p:nvCxnSpPr>
        <p:spPr>
          <a:xfrm>
            <a:off x="1979712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773832"/>
            <a:ext cx="5904656" cy="1143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002060"/>
                </a:solidFill>
              </a:rPr>
              <a:t>บทบาทของสาธารณสุข</a:t>
            </a:r>
            <a:endParaRPr lang="th-TH" sz="6000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2464296"/>
            <a:ext cx="8640960" cy="3556992"/>
          </a:xfrm>
          <a:ln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h-TH" sz="5400" b="1" dirty="0" smtClean="0">
                <a:solidFill>
                  <a:schemeClr val="accent5">
                    <a:lumMod val="50000"/>
                  </a:schemeClr>
                </a:solidFill>
                <a:cs typeface="+mj-cs"/>
              </a:rPr>
              <a:t>ให้คำปรึกษา / สนับสนุน จังหวัดในการดำเนินการ</a:t>
            </a:r>
          </a:p>
          <a:p>
            <a:pPr>
              <a:buNone/>
            </a:pPr>
            <a:r>
              <a:rPr lang="th-TH" sz="540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-</a:t>
            </a:r>
            <a:r>
              <a:rPr lang="th-TH" sz="5400" b="1" dirty="0" smtClean="0">
                <a:solidFill>
                  <a:srgbClr val="0070C0"/>
                </a:solidFill>
                <a:cs typeface="+mj-cs"/>
              </a:rPr>
              <a:t> เวทีปรองดอง ระดับจังหวัด</a:t>
            </a:r>
          </a:p>
          <a:p>
            <a:pPr>
              <a:buNone/>
            </a:pPr>
            <a:r>
              <a:rPr lang="th-TH" sz="540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-</a:t>
            </a:r>
            <a:r>
              <a:rPr lang="th-TH" sz="5400" b="1" dirty="0" smtClean="0">
                <a:solidFill>
                  <a:srgbClr val="0070C0"/>
                </a:solidFill>
                <a:cs typeface="+mj-cs"/>
              </a:rPr>
              <a:t> เวที ปรองดอง ระดับชุมชน / ท้องถิ่น</a:t>
            </a:r>
          </a:p>
          <a:p>
            <a:pPr>
              <a:buNone/>
            </a:pPr>
            <a:r>
              <a:rPr lang="th-TH" sz="540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-</a:t>
            </a:r>
            <a:r>
              <a:rPr lang="th-TH" sz="5400" b="1" dirty="0" smtClean="0">
                <a:solidFill>
                  <a:srgbClr val="0070C0"/>
                </a:solidFill>
                <a:cs typeface="+mj-cs"/>
              </a:rPr>
              <a:t> บทบาทวิทยุชุมชน</a:t>
            </a:r>
            <a:endParaRPr lang="th-TH" sz="54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6" name="ลูกศรลง 5"/>
          <p:cNvSpPr/>
          <p:nvPr/>
        </p:nvSpPr>
        <p:spPr>
          <a:xfrm>
            <a:off x="4067944" y="1988840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048672" cy="1143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002060"/>
                </a:solidFill>
              </a:rPr>
              <a:t>การจัดสัมมนาวิทยุชุมชน</a:t>
            </a:r>
            <a:endParaRPr lang="th-TH" sz="6000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2132856"/>
            <a:ext cx="8964488" cy="2620887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th-TH" sz="445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-</a:t>
            </a:r>
            <a:r>
              <a:rPr lang="th-TH" sz="4450" b="1" dirty="0" smtClean="0">
                <a:solidFill>
                  <a:srgbClr val="0070C0"/>
                </a:solidFill>
                <a:cs typeface="+mj-cs"/>
              </a:rPr>
              <a:t> แนวคิด</a:t>
            </a:r>
          </a:p>
          <a:p>
            <a:pPr>
              <a:buNone/>
            </a:pPr>
            <a:r>
              <a:rPr lang="th-TH" sz="445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-</a:t>
            </a:r>
            <a:r>
              <a:rPr lang="th-TH" sz="4450" b="1" dirty="0" smtClean="0">
                <a:solidFill>
                  <a:srgbClr val="0070C0"/>
                </a:solidFill>
                <a:cs typeface="+mj-cs"/>
              </a:rPr>
              <a:t> กิจกรรมกลุ่ม </a:t>
            </a:r>
            <a:r>
              <a:rPr lang="en-US" sz="4450" b="1" dirty="0" smtClean="0">
                <a:solidFill>
                  <a:srgbClr val="0070C0"/>
                </a:solidFill>
                <a:cs typeface="+mj-cs"/>
              </a:rPr>
              <a:t>: </a:t>
            </a:r>
            <a:r>
              <a:rPr lang="th-TH" sz="4450" b="1" dirty="0" smtClean="0">
                <a:solidFill>
                  <a:srgbClr val="0070C0"/>
                </a:solidFill>
                <a:cs typeface="+mj-cs"/>
              </a:rPr>
              <a:t>จัดการความรู้ผ่านประสบการณ์ / เรื่องเล่า</a:t>
            </a:r>
          </a:p>
          <a:p>
            <a:pPr>
              <a:buNone/>
            </a:pPr>
            <a:r>
              <a:rPr lang="th-TH" sz="4450" b="1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-</a:t>
            </a:r>
            <a:r>
              <a:rPr lang="th-TH" sz="4450" b="1" dirty="0" smtClean="0">
                <a:solidFill>
                  <a:srgbClr val="0070C0"/>
                </a:solidFill>
                <a:cs typeface="+mj-cs"/>
              </a:rPr>
              <a:t> ข้อคิดเห็น / ข้อเสนอแนะ</a:t>
            </a:r>
            <a:endParaRPr lang="th-TH" sz="4450" b="1" dirty="0">
              <a:solidFill>
                <a:srgbClr val="0070C0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2070100"/>
            <a:ext cx="8929687" cy="4787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th-TH" sz="4000" b="1" dirty="0" smtClean="0">
                <a:latin typeface="Angsana New" pitchFamily="18" charset="-34"/>
                <a:cs typeface="+mj-cs"/>
              </a:rPr>
              <a:t>บุคคล </a:t>
            </a:r>
            <a:r>
              <a:rPr lang="en-US" sz="4000" b="1" dirty="0" smtClean="0">
                <a:latin typeface="Angsana New" pitchFamily="18" charset="-34"/>
                <a:cs typeface="+mj-cs"/>
              </a:rPr>
              <a:t>	        :</a:t>
            </a:r>
            <a:r>
              <a:rPr lang="th-TH" sz="4000" b="1" dirty="0" smtClean="0">
                <a:latin typeface="Angsana New" pitchFamily="18" charset="-34"/>
                <a:cs typeface="+mj-cs"/>
              </a:rPr>
              <a:t>  การจัดการกับความเครียด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000" b="1" dirty="0" smtClean="0">
                <a:latin typeface="Angsana New" pitchFamily="18" charset="-34"/>
                <a:cs typeface="+mj-cs"/>
              </a:rPr>
              <a:t>ครอบครัว </a:t>
            </a:r>
            <a:r>
              <a:rPr lang="en-US" sz="4000" b="1" dirty="0" smtClean="0">
                <a:latin typeface="Angsana New" pitchFamily="18" charset="-34"/>
                <a:cs typeface="+mj-cs"/>
              </a:rPr>
              <a:t>  :</a:t>
            </a:r>
            <a:r>
              <a:rPr lang="th-TH" sz="4000" b="1" dirty="0" smtClean="0">
                <a:latin typeface="Angsana New" pitchFamily="18" charset="-34"/>
                <a:cs typeface="+mj-cs"/>
              </a:rPr>
              <a:t>  การช่วยเหลือผู้ที่มีความเครียด 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000" b="1" dirty="0" smtClean="0">
                <a:latin typeface="Angsana New" pitchFamily="18" charset="-34"/>
                <a:cs typeface="+mj-cs"/>
              </a:rPr>
              <a:t>                      การดูแลเด็กและเยาวชน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000" b="1" dirty="0" smtClean="0">
                <a:latin typeface="Angsana New" pitchFamily="18" charset="-34"/>
                <a:cs typeface="+mj-cs"/>
              </a:rPr>
              <a:t>ชุมชน</a:t>
            </a:r>
            <a:r>
              <a:rPr lang="en-US" sz="4000" b="1" dirty="0" smtClean="0">
                <a:latin typeface="Angsana New" pitchFamily="18" charset="-34"/>
                <a:cs typeface="+mj-cs"/>
              </a:rPr>
              <a:t>	        :  </a:t>
            </a:r>
            <a:r>
              <a:rPr lang="th-TH" sz="4000" b="1" dirty="0" smtClean="0">
                <a:latin typeface="Angsana New" pitchFamily="18" charset="-34"/>
                <a:cs typeface="+mj-cs"/>
              </a:rPr>
              <a:t>การสร้างความเข้มแข็งของชุมชนในการมองไป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000" b="1" dirty="0" smtClean="0">
                <a:latin typeface="Angsana New" pitchFamily="18" charset="-34"/>
                <a:cs typeface="+mj-cs"/>
              </a:rPr>
              <a:t>			ข้างหน้า</a:t>
            </a:r>
          </a:p>
          <a:p>
            <a:pPr eaLnBrk="1" hangingPunct="1">
              <a:buFont typeface="Georgia" pitchFamily="18" charset="0"/>
              <a:buNone/>
            </a:pPr>
            <a:r>
              <a:rPr lang="th-TH" sz="4000" b="1" dirty="0" smtClean="0">
                <a:latin typeface="Angsana New" pitchFamily="18" charset="-34"/>
                <a:cs typeface="+mj-cs"/>
              </a:rPr>
              <a:t>สังคม </a:t>
            </a:r>
            <a:r>
              <a:rPr lang="en-US" sz="4000" b="1" dirty="0" smtClean="0">
                <a:latin typeface="Angsana New" pitchFamily="18" charset="-34"/>
                <a:cs typeface="+mj-cs"/>
              </a:rPr>
              <a:t>	        :</a:t>
            </a:r>
            <a:r>
              <a:rPr lang="th-TH" sz="4000" b="1" dirty="0" smtClean="0">
                <a:latin typeface="Angsana New" pitchFamily="18" charset="-34"/>
                <a:cs typeface="+mj-cs"/>
              </a:rPr>
              <a:t>  บทบาทสื่อทั้งสื่อหลักและสื่อใหม่</a:t>
            </a:r>
            <a:endParaRPr lang="th-TH" sz="1800" b="1" dirty="0" smtClean="0">
              <a:latin typeface="Angsana New" pitchFamily="18" charset="-34"/>
              <a:cs typeface="+mj-cs"/>
            </a:endParaRPr>
          </a:p>
        </p:txBody>
      </p:sp>
      <p:sp>
        <p:nvSpPr>
          <p:cNvPr id="44035" name="Title 1"/>
          <p:cNvSpPr>
            <a:spLocks noGrp="1"/>
          </p:cNvSpPr>
          <p:nvPr>
            <p:ph type="title" idx="4294967295"/>
          </p:nvPr>
        </p:nvSpPr>
        <p:spPr>
          <a:xfrm>
            <a:off x="251520" y="357188"/>
            <a:ext cx="8568952" cy="1416050"/>
          </a:xfrm>
          <a:noFill/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2060"/>
                </a:solidFill>
              </a:rPr>
              <a:t>การดูแลจิตใจ</a:t>
            </a:r>
            <a:r>
              <a:rPr lang="th-TH" sz="4800" b="1" dirty="0" smtClean="0">
                <a:solidFill>
                  <a:srgbClr val="002060"/>
                </a:solidFill>
              </a:rPr>
              <a:t/>
            </a:r>
            <a:br>
              <a:rPr lang="th-TH" sz="4800" b="1" dirty="0" smtClean="0">
                <a:solidFill>
                  <a:srgbClr val="002060"/>
                </a:solidFill>
              </a:rPr>
            </a:br>
            <a:r>
              <a:rPr lang="th-TH" sz="4800" b="1" dirty="0" smtClean="0">
                <a:solidFill>
                  <a:srgbClr val="002060"/>
                </a:solidFill>
              </a:rPr>
              <a:t> (</a:t>
            </a:r>
            <a:r>
              <a:rPr lang="en-US" b="1" dirty="0" smtClean="0">
                <a:solidFill>
                  <a:srgbClr val="002060"/>
                </a:solidFill>
              </a:rPr>
              <a:t>Emotional Disaster Preparedness</a:t>
            </a:r>
            <a:r>
              <a:rPr lang="th-TH" sz="4800" b="1" dirty="0" smtClean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179388" y="1949921"/>
            <a:ext cx="8964612" cy="4143375"/>
          </a:xfrm>
        </p:spPr>
        <p:txBody>
          <a:bodyPr>
            <a:normAutofit/>
          </a:bodyPr>
          <a:lstStyle/>
          <a:p>
            <a:pPr marL="365125" lvl="1" indent="-255588" eaLnBrk="1" hangingPunct="1">
              <a:buClr>
                <a:srgbClr val="A04DA3"/>
              </a:buClr>
              <a:buFont typeface="Georgia" pitchFamily="18" charset="0"/>
              <a:buChar char="•"/>
            </a:pP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จัดเวลา  </a:t>
            </a:r>
            <a:r>
              <a:rPr lang="en-US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	  : 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การติดตามข่าว ทำงาน ดูแลครอบครัว พักผ่อน</a:t>
            </a:r>
          </a:p>
          <a:p>
            <a:pPr marL="365125" lvl="1" indent="-255588" eaLnBrk="1" hangingPunct="1">
              <a:buClr>
                <a:srgbClr val="A04DA3"/>
              </a:buClr>
              <a:buFont typeface="Georgia" pitchFamily="18" charset="0"/>
              <a:buChar char="•"/>
            </a:pP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เลือกรับสื่อ </a:t>
            </a:r>
            <a:r>
              <a:rPr lang="en-US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: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 ให้ข้อมูลหลากหลาย เห็นทางออก</a:t>
            </a:r>
          </a:p>
          <a:p>
            <a:pPr marL="365125" lvl="1" indent="-255588" eaLnBrk="1" hangingPunct="1">
              <a:buClr>
                <a:srgbClr val="A04DA3"/>
              </a:buClr>
              <a:buFont typeface="Georgia" pitchFamily="18" charset="0"/>
              <a:buChar char="•"/>
            </a:pP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จัดการความเครียด</a:t>
            </a:r>
            <a:r>
              <a:rPr lang="en-US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: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ออกกำลังกาย คลายเครียด</a:t>
            </a:r>
          </a:p>
          <a:p>
            <a:pPr marL="365125" lvl="1" indent="-255588" eaLnBrk="1" hangingPunct="1">
              <a:buClr>
                <a:srgbClr val="A04DA3"/>
              </a:buClr>
              <a:buFont typeface="Georgia" pitchFamily="18" charset="0"/>
              <a:buNone/>
            </a:pP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			      (สวดมนต์ ทำสมาธิ หายใจคลายเครียดฯลฯ)</a:t>
            </a:r>
          </a:p>
          <a:p>
            <a:pPr marL="365125" lvl="1" indent="-255588" eaLnBrk="1" hangingPunct="1">
              <a:buClr>
                <a:srgbClr val="A04DA3"/>
              </a:buClr>
              <a:buFont typeface="Georgia" pitchFamily="18" charset="0"/>
              <a:buChar char="•"/>
            </a:pP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มีความหวัง </a:t>
            </a:r>
            <a:r>
              <a:rPr lang="en-US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: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 คิดบวกทำบวก</a:t>
            </a:r>
          </a:p>
        </p:txBody>
      </p:sp>
      <p:sp>
        <p:nvSpPr>
          <p:cNvPr id="45059" name="Title 1"/>
          <p:cNvSpPr>
            <a:spLocks noGrp="1"/>
          </p:cNvSpPr>
          <p:nvPr>
            <p:ph type="title" idx="4294967295"/>
          </p:nvPr>
        </p:nvSpPr>
        <p:spPr>
          <a:xfrm>
            <a:off x="1331640" y="706016"/>
            <a:ext cx="5472608" cy="1066800"/>
          </a:xfrm>
          <a:noFill/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การดูแลจิตใจ	</a:t>
            </a:r>
            <a:r>
              <a:rPr lang="en-US" sz="54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54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บุคคล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1296144" y="1844675"/>
            <a:ext cx="4499992" cy="3888581"/>
          </a:xfrm>
        </p:spPr>
        <p:txBody>
          <a:bodyPr/>
          <a:lstStyle/>
          <a:p>
            <a:pPr marL="630238" lvl="2" indent="-255588" eaLnBrk="1" hangingPunct="1">
              <a:buClr>
                <a:srgbClr val="A04DA3"/>
              </a:buClr>
              <a:buFont typeface="Wingdings 2" pitchFamily="18" charset="2"/>
              <a:buNone/>
            </a:pPr>
            <a:r>
              <a:rPr lang="th-TH" sz="4800" b="1" dirty="0" smtClean="0">
                <a:latin typeface="Angsana New" pitchFamily="18" charset="-34"/>
                <a:cs typeface="+mj-cs"/>
              </a:rPr>
              <a:t>- รับฟัง</a:t>
            </a:r>
          </a:p>
          <a:p>
            <a:pPr marL="630238" lvl="2" indent="-255588" eaLnBrk="1" hangingPunct="1">
              <a:buClr>
                <a:srgbClr val="A04DA3"/>
              </a:buClr>
              <a:buFont typeface="Wingdings 2" pitchFamily="18" charset="2"/>
              <a:buNone/>
            </a:pPr>
            <a:r>
              <a:rPr lang="th-TH" sz="4800" b="1" dirty="0" smtClean="0">
                <a:latin typeface="Angsana New" pitchFamily="18" charset="-34"/>
                <a:cs typeface="+mj-cs"/>
              </a:rPr>
              <a:t>- ชื่นชม</a:t>
            </a:r>
          </a:p>
          <a:p>
            <a:pPr marL="630238" lvl="2" indent="-255588" eaLnBrk="1" hangingPunct="1">
              <a:buClr>
                <a:srgbClr val="A04DA3"/>
              </a:buClr>
              <a:buFont typeface="Wingdings 2" pitchFamily="18" charset="2"/>
              <a:buNone/>
            </a:pPr>
            <a:r>
              <a:rPr lang="th-TH" sz="4800" b="1" dirty="0" smtClean="0">
                <a:latin typeface="Angsana New" pitchFamily="18" charset="-34"/>
                <a:cs typeface="+mj-cs"/>
              </a:rPr>
              <a:t>- ห่วงใย</a:t>
            </a:r>
          </a:p>
          <a:p>
            <a:pPr marL="630238" lvl="2" indent="-255588" eaLnBrk="1" hangingPunct="1">
              <a:buClr>
                <a:srgbClr val="A04DA3"/>
              </a:buClr>
              <a:buFont typeface="Wingdings 2" pitchFamily="18" charset="2"/>
              <a:buNone/>
            </a:pPr>
            <a:r>
              <a:rPr lang="th-TH" sz="4800" b="1" dirty="0" smtClean="0">
                <a:latin typeface="Angsana New" pitchFamily="18" charset="-34"/>
                <a:cs typeface="+mj-cs"/>
              </a:rPr>
              <a:t>- ให้คำแนะนำ</a:t>
            </a:r>
          </a:p>
          <a:p>
            <a:pPr marL="630238" lvl="2" indent="-255588" eaLnBrk="1" hangingPunct="1">
              <a:buClr>
                <a:srgbClr val="A04DA3"/>
              </a:buClr>
              <a:buFont typeface="Wingdings 2" pitchFamily="18" charset="2"/>
              <a:buNone/>
            </a:pP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 idx="4294967295"/>
          </p:nvPr>
        </p:nvSpPr>
        <p:spPr>
          <a:xfrm>
            <a:off x="1043608" y="719138"/>
            <a:ext cx="6192688" cy="1066800"/>
          </a:xfrm>
          <a:noFill/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th-TH" sz="6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การดูแลจิตใจ </a:t>
            </a:r>
            <a:r>
              <a:rPr lang="en-US" sz="6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6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ครอบครัว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1105272" y="2204864"/>
            <a:ext cx="4474840" cy="3195736"/>
          </a:xfrm>
        </p:spPr>
        <p:txBody>
          <a:bodyPr>
            <a:normAutofit/>
          </a:bodyPr>
          <a:lstStyle/>
          <a:p>
            <a:pPr>
              <a:buFont typeface="Georgia" pitchFamily="18" charset="0"/>
              <a:buNone/>
            </a:pPr>
            <a:r>
              <a:rPr lang="th-TH" sz="5400" b="1" dirty="0" smtClean="0">
                <a:cs typeface="+mj-cs"/>
              </a:rPr>
              <a:t>เด็กเล็ก</a:t>
            </a:r>
          </a:p>
          <a:p>
            <a:pPr>
              <a:buFont typeface="Georgia" pitchFamily="18" charset="0"/>
              <a:buNone/>
            </a:pPr>
            <a:r>
              <a:rPr lang="th-TH" sz="5400" b="1" dirty="0" smtClean="0">
                <a:cs typeface="+mj-cs"/>
              </a:rPr>
              <a:t>เด็กวัยเรียน</a:t>
            </a:r>
          </a:p>
          <a:p>
            <a:pPr>
              <a:buFont typeface="Georgia" pitchFamily="18" charset="0"/>
              <a:buNone/>
            </a:pPr>
            <a:r>
              <a:rPr lang="th-TH" sz="5400" b="1" dirty="0" smtClean="0">
                <a:cs typeface="+mj-cs"/>
              </a:rPr>
              <a:t>วัยรุ่น</a:t>
            </a:r>
          </a:p>
        </p:txBody>
      </p:sp>
      <p:sp>
        <p:nvSpPr>
          <p:cNvPr id="47107" name="Title 1"/>
          <p:cNvSpPr>
            <a:spLocks noGrp="1"/>
          </p:cNvSpPr>
          <p:nvPr>
            <p:ph type="title" idx="4294967295"/>
          </p:nvPr>
        </p:nvSpPr>
        <p:spPr>
          <a:xfrm>
            <a:off x="251520" y="850032"/>
            <a:ext cx="8640960" cy="1066800"/>
          </a:xfrm>
          <a:noFill/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th-TH" sz="6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การดูแลจิตใจ </a:t>
            </a:r>
            <a:r>
              <a:rPr lang="en-US" sz="6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6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ครอบครัว (การดูแลเด็ก)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531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แนวทางการจัดสัมมนาวิทยุชุมชน</vt:lpstr>
      <vt:lpstr>ผลกระทบสำคัญ</vt:lpstr>
      <vt:lpstr>Slide 3</vt:lpstr>
      <vt:lpstr>บทบาทของสาธารณสุข</vt:lpstr>
      <vt:lpstr>การจัดสัมมนาวิทยุชุมชน</vt:lpstr>
      <vt:lpstr>การดูแลจิตใจ  (Emotional Disaster Preparedness)</vt:lpstr>
      <vt:lpstr>การดูแลจิตใจ : บุคคล </vt:lpstr>
      <vt:lpstr>การดูแลจิตใจ : ครอบครัว</vt:lpstr>
      <vt:lpstr>การดูแลจิตใจ : ครอบครัว (การดูแลเด็ก)</vt:lpstr>
      <vt:lpstr>Slide 10</vt:lpstr>
      <vt:lpstr>การดูแลสังคม : สื่อในบทบาทของการสร้างบรรยากาศสังคม</vt:lpstr>
      <vt:lpstr>Slide 12</vt:lpstr>
      <vt:lpstr>ความหวัง เชื่อมั่นว่าจะเปลี่ยน</vt:lpstr>
      <vt:lpstr>Slide 14</vt:lpstr>
      <vt:lpstr>กิจกรรมกลุ่ม : ใบกิจกรรม</vt:lpstr>
    </vt:vector>
  </TitlesOfParts>
  <Company>dmh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boon</dc:creator>
  <cp:lastModifiedBy>Admin</cp:lastModifiedBy>
  <cp:revision>19</cp:revision>
  <dcterms:created xsi:type="dcterms:W3CDTF">2013-06-18T01:01:40Z</dcterms:created>
  <dcterms:modified xsi:type="dcterms:W3CDTF">2014-06-19T01:30:38Z</dcterms:modified>
</cp:coreProperties>
</file>