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F32CA1-42F7-4D3B-9A8E-59F3C1DDBF07}" type="doc">
      <dgm:prSet loTypeId="urn:microsoft.com/office/officeart/2005/8/layout/hProcess9" loCatId="process" qsTypeId="urn:microsoft.com/office/officeart/2005/8/quickstyle/simple1" qsCatId="simple" csTypeId="urn:microsoft.com/office/officeart/2005/8/colors/colorful1#1" csCatId="colorful" phldr="1"/>
      <dgm:spPr/>
    </dgm:pt>
    <dgm:pt modelId="{177D49CE-8E3F-49DC-A504-A794AC70BC4B}">
      <dgm:prSet phldrT="[Text]" custT="1"/>
      <dgm:spPr/>
      <dgm:t>
        <a:bodyPr/>
        <a:lstStyle/>
        <a:p>
          <a:r>
            <a:rPr lang="th-TH" sz="24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ผู้รับผลกระทบ จำนวน </a:t>
          </a:r>
          <a:r>
            <a:rPr lang="en-US" sz="24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862 </a:t>
          </a:r>
          <a:r>
            <a:rPr lang="th-TH" sz="24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คน</a:t>
          </a:r>
          <a:endParaRPr lang="th-TH" sz="2400" b="1" dirty="0">
            <a:solidFill>
              <a:schemeClr val="bg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2D6061BD-6411-4C22-A16A-13F758202889}" type="parTrans" cxnId="{73F84C89-E77F-4888-818E-282508824BA1}">
      <dgm:prSet/>
      <dgm:spPr/>
      <dgm:t>
        <a:bodyPr/>
        <a:lstStyle/>
        <a:p>
          <a:endParaRPr lang="th-TH"/>
        </a:p>
      </dgm:t>
    </dgm:pt>
    <dgm:pt modelId="{473F6A8A-1447-4B16-A07E-66B570C5AA17}" type="sibTrans" cxnId="{73F84C89-E77F-4888-818E-282508824BA1}">
      <dgm:prSet/>
      <dgm:spPr/>
      <dgm:t>
        <a:bodyPr/>
        <a:lstStyle/>
        <a:p>
          <a:endParaRPr lang="th-TH"/>
        </a:p>
      </dgm:t>
    </dgm:pt>
    <dgm:pt modelId="{876E7086-1C28-44B2-923E-EF404FE30334}">
      <dgm:prSet phldrT="[Text]" custT="1"/>
      <dgm:spPr/>
      <dgm:t>
        <a:bodyPr/>
        <a:lstStyle/>
        <a:p>
          <a:r>
            <a:rPr lang="th-TH" sz="24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ได้รายชื่อเยียวยา</a:t>
          </a:r>
          <a:r>
            <a:rPr lang="en-US" sz="24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473 </a:t>
          </a:r>
          <a:r>
            <a:rPr lang="th-TH" sz="24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คน                      </a:t>
          </a:r>
          <a:r>
            <a:rPr lang="th-TH" sz="2400" b="1" dirty="0" smtClean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ตาย </a:t>
          </a:r>
          <a:r>
            <a:rPr lang="en-US" sz="2400" b="1" dirty="0" smtClean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20 </a:t>
          </a:r>
          <a:r>
            <a:rPr lang="th-TH" sz="2400" b="1" dirty="0" smtClean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คน                           บาดเจ็บ</a:t>
          </a:r>
          <a:r>
            <a:rPr lang="en-US" sz="2400" b="1" dirty="0" smtClean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453 </a:t>
          </a:r>
          <a:r>
            <a:rPr lang="th-TH" sz="2400" b="1" dirty="0" smtClean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คน</a:t>
          </a:r>
          <a:endParaRPr lang="th-TH" sz="2400" b="1" dirty="0">
            <a:solidFill>
              <a:srgbClr val="FFFF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A20BCBEC-B5A9-4E93-8D9B-FE7D19F3067D}" type="parTrans" cxnId="{9458BECE-56BB-4153-A628-AF4FD7A4D5B9}">
      <dgm:prSet/>
      <dgm:spPr/>
      <dgm:t>
        <a:bodyPr/>
        <a:lstStyle/>
        <a:p>
          <a:endParaRPr lang="th-TH"/>
        </a:p>
      </dgm:t>
    </dgm:pt>
    <dgm:pt modelId="{0DF418CB-5E9F-4B7E-B526-3F75E137E0F5}" type="sibTrans" cxnId="{9458BECE-56BB-4153-A628-AF4FD7A4D5B9}">
      <dgm:prSet/>
      <dgm:spPr/>
      <dgm:t>
        <a:bodyPr/>
        <a:lstStyle/>
        <a:p>
          <a:endParaRPr lang="th-TH"/>
        </a:p>
      </dgm:t>
    </dgm:pt>
    <dgm:pt modelId="{BD2461EA-E31A-4DE8-8E4A-69B281832CC7}">
      <dgm:prSet phldrT="[Text]" custT="1"/>
      <dgm:spPr/>
      <dgm:t>
        <a:bodyPr/>
        <a:lstStyle/>
        <a:p>
          <a:r>
            <a:rPr lang="th-TH" sz="24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การเยียวยา</a:t>
          </a:r>
          <a:br>
            <a:rPr lang="th-TH" sz="24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24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ที่ผ่านมา </a:t>
          </a:r>
          <a:r>
            <a:rPr lang="en-US" sz="24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337 </a:t>
          </a:r>
          <a:r>
            <a:rPr lang="th-TH" sz="24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คน</a:t>
          </a:r>
        </a:p>
        <a:p>
          <a:r>
            <a:rPr lang="th-TH" sz="24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4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71.24 %)</a:t>
          </a:r>
          <a:endParaRPr lang="th-TH" sz="2400" b="1" dirty="0">
            <a:solidFill>
              <a:schemeClr val="bg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3F02AB11-1835-4085-B77E-DAA16D4D0E78}" type="parTrans" cxnId="{0748BD47-9723-4856-B532-AF819FB628D9}">
      <dgm:prSet/>
      <dgm:spPr/>
      <dgm:t>
        <a:bodyPr/>
        <a:lstStyle/>
        <a:p>
          <a:endParaRPr lang="th-TH"/>
        </a:p>
      </dgm:t>
    </dgm:pt>
    <dgm:pt modelId="{3FE86507-F1C7-47C3-AA71-5516441F4582}" type="sibTrans" cxnId="{0748BD47-9723-4856-B532-AF819FB628D9}">
      <dgm:prSet/>
      <dgm:spPr/>
      <dgm:t>
        <a:bodyPr/>
        <a:lstStyle/>
        <a:p>
          <a:endParaRPr lang="th-TH"/>
        </a:p>
      </dgm:t>
    </dgm:pt>
    <dgm:pt modelId="{305CCB55-7AC5-4008-8EEA-0931906B745B}">
      <dgm:prSet phldrT="[Text]" custT="1"/>
      <dgm:spPr/>
      <dgm:t>
        <a:bodyPr/>
        <a:lstStyle/>
        <a:p>
          <a:r>
            <a:rPr lang="th-TH" sz="24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ปิด</a:t>
          </a:r>
          <a:r>
            <a:rPr lang="en-US" sz="24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case</a:t>
          </a:r>
          <a:r>
            <a:rPr lang="th-TH" sz="24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en-US" sz="24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196 </a:t>
          </a:r>
          <a:r>
            <a:rPr lang="th-TH" sz="24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คน </a:t>
          </a:r>
        </a:p>
        <a:p>
          <a:r>
            <a:rPr lang="th-TH" sz="24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4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89.90%)</a:t>
          </a:r>
          <a:r>
            <a:rPr lang="th-TH" sz="2400" b="1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/                     </a:t>
          </a:r>
          <a:r>
            <a:rPr lang="th-TH" sz="24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มีความเสี่ยงติดตาม </a:t>
          </a:r>
          <a:r>
            <a:rPr lang="en-US" sz="24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23 </a:t>
          </a:r>
          <a:r>
            <a:rPr lang="th-TH" sz="24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คน </a:t>
          </a:r>
          <a:r>
            <a:rPr lang="en-US" sz="2400" b="1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(10.55%)</a:t>
          </a:r>
          <a:endParaRPr lang="th-TH" sz="2400" b="1" dirty="0">
            <a:solidFill>
              <a:schemeClr val="bg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gm:t>
    </dgm:pt>
    <dgm:pt modelId="{660318FE-9CCB-45EC-B713-7629DB14410E}" type="parTrans" cxnId="{DDD1D9BC-0AD6-464E-B2B8-9BB13B642AC1}">
      <dgm:prSet/>
      <dgm:spPr/>
      <dgm:t>
        <a:bodyPr/>
        <a:lstStyle/>
        <a:p>
          <a:endParaRPr lang="th-TH"/>
        </a:p>
      </dgm:t>
    </dgm:pt>
    <dgm:pt modelId="{51A6A391-74A6-48DA-A097-1B7169355490}" type="sibTrans" cxnId="{DDD1D9BC-0AD6-464E-B2B8-9BB13B642AC1}">
      <dgm:prSet/>
      <dgm:spPr/>
      <dgm:t>
        <a:bodyPr/>
        <a:lstStyle/>
        <a:p>
          <a:endParaRPr lang="th-TH"/>
        </a:p>
      </dgm:t>
    </dgm:pt>
    <dgm:pt modelId="{696468BE-859F-45EE-89EE-30329D3D7BBB}" type="pres">
      <dgm:prSet presAssocID="{BEF32CA1-42F7-4D3B-9A8E-59F3C1DDBF07}" presName="CompostProcess" presStyleCnt="0">
        <dgm:presLayoutVars>
          <dgm:dir/>
          <dgm:resizeHandles val="exact"/>
        </dgm:presLayoutVars>
      </dgm:prSet>
      <dgm:spPr/>
    </dgm:pt>
    <dgm:pt modelId="{EC840566-B473-4461-B146-A6907FF19AD7}" type="pres">
      <dgm:prSet presAssocID="{BEF32CA1-42F7-4D3B-9A8E-59F3C1DDBF07}" presName="arrow" presStyleLbl="bgShp" presStyleIdx="0" presStyleCnt="1" custScaleX="117647" custLinFactNeighborX="2528"/>
      <dgm:spPr/>
    </dgm:pt>
    <dgm:pt modelId="{DC8922CB-6756-4D8B-8750-F118ACE85CC3}" type="pres">
      <dgm:prSet presAssocID="{BEF32CA1-42F7-4D3B-9A8E-59F3C1DDBF07}" presName="linearProcess" presStyleCnt="0"/>
      <dgm:spPr/>
    </dgm:pt>
    <dgm:pt modelId="{F02744EA-76F0-4037-95EC-F30AC98D2DA6}" type="pres">
      <dgm:prSet presAssocID="{177D49CE-8E3F-49DC-A504-A794AC70BC4B}" presName="textNode" presStyleLbl="node1" presStyleIdx="0" presStyleCnt="4" custScaleX="73894" custScaleY="112622" custLinFactNeighborX="-74" custLinFactNeighborY="218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0EAF9BD-0A86-4EAC-B2E5-EA4C995C97D7}" type="pres">
      <dgm:prSet presAssocID="{473F6A8A-1447-4B16-A07E-66B570C5AA17}" presName="sibTrans" presStyleCnt="0"/>
      <dgm:spPr/>
    </dgm:pt>
    <dgm:pt modelId="{024B10FB-A3B8-4266-ADB5-5DFF00059B99}" type="pres">
      <dgm:prSet presAssocID="{876E7086-1C28-44B2-923E-EF404FE30334}" presName="textNode" presStyleLbl="node1" presStyleIdx="1" presStyleCnt="4" custScaleX="133147" custScaleY="108859" custLinFactNeighborX="17064" custLinFactNeighborY="4733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71DEEE0-7608-4068-B6D8-A09A04801D6D}" type="pres">
      <dgm:prSet presAssocID="{0DF418CB-5E9F-4B7E-B526-3F75E137E0F5}" presName="sibTrans" presStyleCnt="0"/>
      <dgm:spPr/>
    </dgm:pt>
    <dgm:pt modelId="{5994B076-C58E-4DA6-9370-59AC62DC99A5}" type="pres">
      <dgm:prSet presAssocID="{BD2461EA-E31A-4DE8-8E4A-69B281832CC7}" presName="textNode" presStyleLbl="node1" presStyleIdx="2" presStyleCnt="4" custScaleX="95584" custScaleY="121481" custLinFactNeighborX="-7742" custLinFactNeighborY="304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3D86A51-AFE6-41EA-8FE8-1AEEA279C7EE}" type="pres">
      <dgm:prSet presAssocID="{3FE86507-F1C7-47C3-AA71-5516441F4582}" presName="sibTrans" presStyleCnt="0"/>
      <dgm:spPr/>
    </dgm:pt>
    <dgm:pt modelId="{D2294622-A0E7-41AC-A0E0-F85E373EA5D5}" type="pres">
      <dgm:prSet presAssocID="{305CCB55-7AC5-4008-8EEA-0931906B745B}" presName="textNode" presStyleLbl="node1" presStyleIdx="3" presStyleCnt="4" custScaleX="110088" custScaleY="11322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84F3A6ED-FAB8-45E1-9237-795D34EBD422}" type="presOf" srcId="{BEF32CA1-42F7-4D3B-9A8E-59F3C1DDBF07}" destId="{696468BE-859F-45EE-89EE-30329D3D7BBB}" srcOrd="0" destOrd="0" presId="urn:microsoft.com/office/officeart/2005/8/layout/hProcess9"/>
    <dgm:cxn modelId="{0748BD47-9723-4856-B532-AF819FB628D9}" srcId="{BEF32CA1-42F7-4D3B-9A8E-59F3C1DDBF07}" destId="{BD2461EA-E31A-4DE8-8E4A-69B281832CC7}" srcOrd="2" destOrd="0" parTransId="{3F02AB11-1835-4085-B77E-DAA16D4D0E78}" sibTransId="{3FE86507-F1C7-47C3-AA71-5516441F4582}"/>
    <dgm:cxn modelId="{8F5E72DE-28F5-4240-982A-D3F34BA04B17}" type="presOf" srcId="{177D49CE-8E3F-49DC-A504-A794AC70BC4B}" destId="{F02744EA-76F0-4037-95EC-F30AC98D2DA6}" srcOrd="0" destOrd="0" presId="urn:microsoft.com/office/officeart/2005/8/layout/hProcess9"/>
    <dgm:cxn modelId="{131E9DCC-02C2-4C10-84FE-F36A1649A316}" type="presOf" srcId="{876E7086-1C28-44B2-923E-EF404FE30334}" destId="{024B10FB-A3B8-4266-ADB5-5DFF00059B99}" srcOrd="0" destOrd="0" presId="urn:microsoft.com/office/officeart/2005/8/layout/hProcess9"/>
    <dgm:cxn modelId="{DDD1D9BC-0AD6-464E-B2B8-9BB13B642AC1}" srcId="{BEF32CA1-42F7-4D3B-9A8E-59F3C1DDBF07}" destId="{305CCB55-7AC5-4008-8EEA-0931906B745B}" srcOrd="3" destOrd="0" parTransId="{660318FE-9CCB-45EC-B713-7629DB14410E}" sibTransId="{51A6A391-74A6-48DA-A097-1B7169355490}"/>
    <dgm:cxn modelId="{03A49CDE-5B8A-49AD-96D0-0C6998DCD7E0}" type="presOf" srcId="{BD2461EA-E31A-4DE8-8E4A-69B281832CC7}" destId="{5994B076-C58E-4DA6-9370-59AC62DC99A5}" srcOrd="0" destOrd="0" presId="urn:microsoft.com/office/officeart/2005/8/layout/hProcess9"/>
    <dgm:cxn modelId="{8C1A1A87-536E-4F2D-B23C-1F58EAA3F237}" type="presOf" srcId="{305CCB55-7AC5-4008-8EEA-0931906B745B}" destId="{D2294622-A0E7-41AC-A0E0-F85E373EA5D5}" srcOrd="0" destOrd="0" presId="urn:microsoft.com/office/officeart/2005/8/layout/hProcess9"/>
    <dgm:cxn modelId="{73F84C89-E77F-4888-818E-282508824BA1}" srcId="{BEF32CA1-42F7-4D3B-9A8E-59F3C1DDBF07}" destId="{177D49CE-8E3F-49DC-A504-A794AC70BC4B}" srcOrd="0" destOrd="0" parTransId="{2D6061BD-6411-4C22-A16A-13F758202889}" sibTransId="{473F6A8A-1447-4B16-A07E-66B570C5AA17}"/>
    <dgm:cxn modelId="{9458BECE-56BB-4153-A628-AF4FD7A4D5B9}" srcId="{BEF32CA1-42F7-4D3B-9A8E-59F3C1DDBF07}" destId="{876E7086-1C28-44B2-923E-EF404FE30334}" srcOrd="1" destOrd="0" parTransId="{A20BCBEC-B5A9-4E93-8D9B-FE7D19F3067D}" sibTransId="{0DF418CB-5E9F-4B7E-B526-3F75E137E0F5}"/>
    <dgm:cxn modelId="{82C5760A-1B8A-4A0D-AA39-B7059041E624}" type="presParOf" srcId="{696468BE-859F-45EE-89EE-30329D3D7BBB}" destId="{EC840566-B473-4461-B146-A6907FF19AD7}" srcOrd="0" destOrd="0" presId="urn:microsoft.com/office/officeart/2005/8/layout/hProcess9"/>
    <dgm:cxn modelId="{3017CD3C-2DE4-4B64-88E6-51DC13ED7772}" type="presParOf" srcId="{696468BE-859F-45EE-89EE-30329D3D7BBB}" destId="{DC8922CB-6756-4D8B-8750-F118ACE85CC3}" srcOrd="1" destOrd="0" presId="urn:microsoft.com/office/officeart/2005/8/layout/hProcess9"/>
    <dgm:cxn modelId="{F10D77AC-028D-4440-A77A-F8640722DDC0}" type="presParOf" srcId="{DC8922CB-6756-4D8B-8750-F118ACE85CC3}" destId="{F02744EA-76F0-4037-95EC-F30AC98D2DA6}" srcOrd="0" destOrd="0" presId="urn:microsoft.com/office/officeart/2005/8/layout/hProcess9"/>
    <dgm:cxn modelId="{963BA273-88DA-4701-B2F4-5AC27AAF7B43}" type="presParOf" srcId="{DC8922CB-6756-4D8B-8750-F118ACE85CC3}" destId="{A0EAF9BD-0A86-4EAC-B2E5-EA4C995C97D7}" srcOrd="1" destOrd="0" presId="urn:microsoft.com/office/officeart/2005/8/layout/hProcess9"/>
    <dgm:cxn modelId="{3D012BB4-A315-4B03-BE30-C7E7B1FE2C69}" type="presParOf" srcId="{DC8922CB-6756-4D8B-8750-F118ACE85CC3}" destId="{024B10FB-A3B8-4266-ADB5-5DFF00059B99}" srcOrd="2" destOrd="0" presId="urn:microsoft.com/office/officeart/2005/8/layout/hProcess9"/>
    <dgm:cxn modelId="{35240569-66C6-4548-8835-DC61D1DCD8E0}" type="presParOf" srcId="{DC8922CB-6756-4D8B-8750-F118ACE85CC3}" destId="{C71DEEE0-7608-4068-B6D8-A09A04801D6D}" srcOrd="3" destOrd="0" presId="urn:microsoft.com/office/officeart/2005/8/layout/hProcess9"/>
    <dgm:cxn modelId="{09E5AC5F-7F97-45EB-968E-547B379B064A}" type="presParOf" srcId="{DC8922CB-6756-4D8B-8750-F118ACE85CC3}" destId="{5994B076-C58E-4DA6-9370-59AC62DC99A5}" srcOrd="4" destOrd="0" presId="urn:microsoft.com/office/officeart/2005/8/layout/hProcess9"/>
    <dgm:cxn modelId="{E1A6E517-879C-4CA3-A0F3-C386C17165EE}" type="presParOf" srcId="{DC8922CB-6756-4D8B-8750-F118ACE85CC3}" destId="{E3D86A51-AFE6-41EA-8FE8-1AEEA279C7EE}" srcOrd="5" destOrd="0" presId="urn:microsoft.com/office/officeart/2005/8/layout/hProcess9"/>
    <dgm:cxn modelId="{37ACBD6D-1036-4FF4-8175-7CFFC24A8430}" type="presParOf" srcId="{DC8922CB-6756-4D8B-8750-F118ACE85CC3}" destId="{D2294622-A0E7-41AC-A0E0-F85E373EA5D5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C840566-B473-4461-B146-A6907FF19AD7}">
      <dsp:nvSpPr>
        <dsp:cNvPr id="0" name=""/>
        <dsp:cNvSpPr/>
      </dsp:nvSpPr>
      <dsp:spPr>
        <a:xfrm>
          <a:off x="3" y="0"/>
          <a:ext cx="6588728" cy="40640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2744EA-76F0-4037-95EC-F30AC98D2DA6}">
      <dsp:nvSpPr>
        <dsp:cNvPr id="0" name=""/>
        <dsp:cNvSpPr/>
      </dsp:nvSpPr>
      <dsp:spPr>
        <a:xfrm>
          <a:off x="117" y="1152127"/>
          <a:ext cx="1064668" cy="183078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ผู้รับผลกระทบ จำนวน </a:t>
          </a:r>
          <a:r>
            <a:rPr lang="en-US" sz="24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862 </a:t>
          </a:r>
          <a:r>
            <a:rPr lang="th-TH" sz="24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คน</a:t>
          </a:r>
          <a:endParaRPr lang="th-TH" sz="2400" b="1" kern="1200" dirty="0">
            <a:solidFill>
              <a:schemeClr val="bg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117" y="1152127"/>
        <a:ext cx="1064668" cy="1830783"/>
      </dsp:txXfrm>
    </dsp:sp>
    <dsp:sp modelId="{024B10FB-A3B8-4266-ADB5-5DFF00059B99}">
      <dsp:nvSpPr>
        <dsp:cNvPr id="0" name=""/>
        <dsp:cNvSpPr/>
      </dsp:nvSpPr>
      <dsp:spPr>
        <a:xfrm>
          <a:off x="1315379" y="1224133"/>
          <a:ext cx="1918388" cy="176961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ได้รายชื่อเยียวยา</a:t>
          </a:r>
          <a:r>
            <a:rPr lang="en-US" sz="24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473 </a:t>
          </a:r>
          <a:r>
            <a:rPr lang="th-TH" sz="24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คน                      </a:t>
          </a:r>
          <a:r>
            <a:rPr lang="th-TH" sz="2400" b="1" kern="1200" dirty="0" smtClean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ตาย </a:t>
          </a:r>
          <a:r>
            <a:rPr lang="en-US" sz="2400" b="1" kern="1200" dirty="0" smtClean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20 </a:t>
          </a:r>
          <a:r>
            <a:rPr lang="th-TH" sz="2400" b="1" kern="1200" dirty="0" smtClean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คน                           บาดเจ็บ</a:t>
          </a:r>
          <a:r>
            <a:rPr lang="en-US" sz="2400" b="1" kern="1200" dirty="0" smtClean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453 </a:t>
          </a:r>
          <a:r>
            <a:rPr lang="th-TH" sz="2400" b="1" kern="1200" dirty="0" smtClean="0">
              <a:solidFill>
                <a:srgbClr val="FFFF00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คน</a:t>
          </a:r>
          <a:endParaRPr lang="th-TH" sz="2400" b="1" kern="1200" dirty="0">
            <a:solidFill>
              <a:srgbClr val="FFFF00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1315379" y="1224133"/>
        <a:ext cx="1918388" cy="1769611"/>
      </dsp:txXfrm>
    </dsp:sp>
    <dsp:sp modelId="{5994B076-C58E-4DA6-9370-59AC62DC99A5}">
      <dsp:nvSpPr>
        <dsp:cNvPr id="0" name=""/>
        <dsp:cNvSpPr/>
      </dsp:nvSpPr>
      <dsp:spPr>
        <a:xfrm>
          <a:off x="3394631" y="1049544"/>
          <a:ext cx="1377178" cy="197479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การเยียวยา</a:t>
          </a:r>
          <a:br>
            <a:rPr lang="th-TH" sz="24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</a:br>
          <a:r>
            <a:rPr lang="th-TH" sz="24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ที่ผ่านมา </a:t>
          </a:r>
          <a:r>
            <a:rPr lang="en-US" sz="24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337 </a:t>
          </a:r>
          <a:r>
            <a:rPr lang="th-TH" sz="24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คน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4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71.24 %)</a:t>
          </a:r>
          <a:endParaRPr lang="th-TH" sz="2400" b="1" kern="1200" dirty="0">
            <a:solidFill>
              <a:schemeClr val="bg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3394631" y="1049544"/>
        <a:ext cx="1377178" cy="1974795"/>
      </dsp:txXfrm>
    </dsp:sp>
    <dsp:sp modelId="{D2294622-A0E7-41AC-A0E0-F85E373EA5D5}">
      <dsp:nvSpPr>
        <dsp:cNvPr id="0" name=""/>
        <dsp:cNvSpPr/>
      </dsp:nvSpPr>
      <dsp:spPr>
        <a:xfrm>
          <a:off x="5002303" y="1111674"/>
          <a:ext cx="1586153" cy="184065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ปิด</a:t>
          </a:r>
          <a:r>
            <a:rPr lang="en-US" sz="24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case</a:t>
          </a:r>
          <a:r>
            <a:rPr lang="th-TH" sz="24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 </a:t>
          </a:r>
          <a:r>
            <a:rPr lang="en-US" sz="24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196 </a:t>
          </a:r>
          <a:r>
            <a:rPr lang="th-TH" sz="24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คน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4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</a:t>
          </a:r>
          <a:r>
            <a:rPr lang="en-US" sz="24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89.90%)</a:t>
          </a:r>
          <a:r>
            <a:rPr lang="th-TH" sz="2400" b="1" kern="1200" dirty="0" smtClean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/                     </a:t>
          </a:r>
          <a:r>
            <a:rPr lang="th-TH" sz="24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มีความเสี่ยงติดตาม </a:t>
          </a:r>
          <a:r>
            <a:rPr lang="en-US" sz="24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23 </a:t>
          </a:r>
          <a:r>
            <a:rPr lang="th-TH" sz="24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คน </a:t>
          </a:r>
          <a:r>
            <a:rPr lang="en-US" sz="2400" b="1" kern="1200" dirty="0" smtClean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rPr>
            <a:t>(10.55%)</a:t>
          </a:r>
          <a:endParaRPr lang="th-TH" sz="2400" b="1" kern="1200" dirty="0">
            <a:solidFill>
              <a:schemeClr val="bg1"/>
            </a:solidFill>
            <a:latin typeface="TH SarabunPSK" panose="020B0500040200020003" pitchFamily="34" charset="-34"/>
            <a:cs typeface="TH SarabunPSK" panose="020B0500040200020003" pitchFamily="34" charset="-34"/>
          </a:endParaRPr>
        </a:p>
      </dsp:txBody>
      <dsp:txXfrm>
        <a:off x="5002303" y="1111674"/>
        <a:ext cx="1586153" cy="18406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0A65-B168-4736-A679-2413F6AE7833}" type="datetimeFigureOut">
              <a:rPr lang="th-TH" smtClean="0"/>
              <a:t>03/10/57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ABDB-A898-4E25-8B37-516AA2C533F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0A65-B168-4736-A679-2413F6AE7833}" type="datetimeFigureOut">
              <a:rPr lang="th-TH" smtClean="0"/>
              <a:t>03/10/57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ABDB-A898-4E25-8B37-516AA2C533F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0A65-B168-4736-A679-2413F6AE7833}" type="datetimeFigureOut">
              <a:rPr lang="th-TH" smtClean="0"/>
              <a:t>03/10/57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ABDB-A898-4E25-8B37-516AA2C533F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0A65-B168-4736-A679-2413F6AE7833}" type="datetimeFigureOut">
              <a:rPr lang="th-TH" smtClean="0"/>
              <a:t>03/10/57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ABDB-A898-4E25-8B37-516AA2C533F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0A65-B168-4736-A679-2413F6AE7833}" type="datetimeFigureOut">
              <a:rPr lang="th-TH" smtClean="0"/>
              <a:t>03/10/57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ABDB-A898-4E25-8B37-516AA2C533F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0A65-B168-4736-A679-2413F6AE7833}" type="datetimeFigureOut">
              <a:rPr lang="th-TH" smtClean="0"/>
              <a:t>03/10/57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ABDB-A898-4E25-8B37-516AA2C533F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0A65-B168-4736-A679-2413F6AE7833}" type="datetimeFigureOut">
              <a:rPr lang="th-TH" smtClean="0"/>
              <a:t>03/10/57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ABDB-A898-4E25-8B37-516AA2C533F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0A65-B168-4736-A679-2413F6AE7833}" type="datetimeFigureOut">
              <a:rPr lang="th-TH" smtClean="0"/>
              <a:t>03/10/57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ABDB-A898-4E25-8B37-516AA2C533F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0A65-B168-4736-A679-2413F6AE7833}" type="datetimeFigureOut">
              <a:rPr lang="th-TH" smtClean="0"/>
              <a:t>03/10/57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ABDB-A898-4E25-8B37-516AA2C533F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0A65-B168-4736-A679-2413F6AE7833}" type="datetimeFigureOut">
              <a:rPr lang="th-TH" smtClean="0"/>
              <a:t>03/10/57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ABDB-A898-4E25-8B37-516AA2C533F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0A65-B168-4736-A679-2413F6AE7833}" type="datetimeFigureOut">
              <a:rPr lang="th-TH" smtClean="0"/>
              <a:t>03/10/57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ABDB-A898-4E25-8B37-516AA2C533F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90A65-B168-4736-A679-2413F6AE7833}" type="datetimeFigureOut">
              <a:rPr lang="th-TH" smtClean="0"/>
              <a:t>03/10/57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7ABDB-A898-4E25-8B37-516AA2C533FE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3568" y="1556792"/>
            <a:ext cx="7992888" cy="1609831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+mj-ea"/>
                <a:cs typeface="TH SarabunPSK" panose="020B0500040200020003" pitchFamily="34" charset="-34"/>
              </a:rPr>
              <a:t>สรุปผลการเยียวยาสังคมจิตใจผู้ได้รับผลกระทบ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+mj-ea"/>
                <a:cs typeface="TH SarabunPSK" panose="020B0500040200020003" pitchFamily="34" charset="-34"/>
              </a:rPr>
              <a:t>21 </a:t>
            </a:r>
            <a:r>
              <a:rPr kumimoji="0" lang="th-TH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+mj-ea"/>
                <a:cs typeface="TH SarabunPSK" panose="020B0500040200020003" pitchFamily="34" charset="-34"/>
              </a:rPr>
              <a:t>กันยายน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H SarabunPSK" panose="020B0500040200020003" pitchFamily="34" charset="-34"/>
                <a:ea typeface="+mj-ea"/>
                <a:cs typeface="TH SarabunPSK" panose="020B0500040200020003" pitchFamily="34" charset="-34"/>
              </a:rPr>
              <a:t>57</a:t>
            </a:r>
            <a:endParaRPr kumimoji="0" lang="th-TH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H SarabunPSK" panose="020B0500040200020003" pitchFamily="34" charset="-34"/>
              <a:ea typeface="+mj-ea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28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800" b="1" u="sng" dirty="0" smtClean="0">
                <a:latin typeface="TH SarabunPSK" pitchFamily="34" charset="-34"/>
                <a:cs typeface="TH SarabunPSK" pitchFamily="34" charset="-34"/>
              </a:rPr>
              <a:t>ความต้องการ</a:t>
            </a:r>
            <a:endParaRPr lang="th-TH" sz="4800" b="1" u="sng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910157"/>
          </a:xfrm>
          <a:solidFill>
            <a:srgbClr val="92D050"/>
          </a:solidFill>
        </p:spPr>
        <p:txBody>
          <a:bodyPr>
            <a:normAutofit fontScale="92500" lnSpcReduction="20000"/>
          </a:bodyPr>
          <a:lstStyle/>
          <a:p>
            <a:r>
              <a:rPr lang="th-TH" sz="4400" dirty="0" smtClean="0"/>
              <a:t>บริหารจัดการให้ชัดเจน ด้านคน เงิน ของ</a:t>
            </a:r>
          </a:p>
          <a:p>
            <a:r>
              <a:rPr lang="th-TH" sz="4400" dirty="0" smtClean="0"/>
              <a:t>บริหารกิจกรรมให้ชัดเจนและไม่รีบร้อน</a:t>
            </a:r>
          </a:p>
          <a:p>
            <a:r>
              <a:rPr lang="th-TH" sz="4400" dirty="0" smtClean="0"/>
              <a:t>สื่อ คู่มือ ด้านเทคนิค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กระบวนการ</a:t>
            </a:r>
          </a:p>
          <a:p>
            <a:r>
              <a:rPr lang="th-TH" sz="4400" dirty="0" smtClean="0"/>
              <a:t>เพิ่มศักยภาพวิทยากรให้มีคุณภาพมากขึ้น และจัดใกล้พื้นที่</a:t>
            </a:r>
          </a:p>
          <a:p>
            <a:r>
              <a:rPr lang="th-TH" sz="4400" dirty="0" smtClean="0"/>
              <a:t>เพิ่มการดูแลคนทำงาน</a:t>
            </a:r>
            <a:endParaRPr lang="th-TH" sz="4400" dirty="0"/>
          </a:p>
        </p:txBody>
      </p:sp>
    </p:spTree>
    <p:extLst>
      <p:ext uri="{BB962C8B-B14F-4D97-AF65-F5344CB8AC3E}">
        <p14:creationId xmlns:p14="http://schemas.microsoft.com/office/powerpoint/2010/main" xmlns="" val="175618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85900" y="152718"/>
            <a:ext cx="4343400" cy="1044034"/>
          </a:xfrm>
        </p:spPr>
        <p:txBody>
          <a:bodyPr>
            <a:normAutofit/>
          </a:bodyPr>
          <a:lstStyle/>
          <a:p>
            <a:r>
              <a:rPr lang="en-US" sz="3200" dirty="0"/>
              <a:t>Roadmap </a:t>
            </a:r>
            <a:r>
              <a:rPr lang="th-TH" sz="3200" dirty="0"/>
              <a:t>การดำเนินการ</a:t>
            </a: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39242496"/>
              </p:ext>
            </p:extLst>
          </p:nvPr>
        </p:nvGraphicFramePr>
        <p:xfrm>
          <a:off x="123671" y="956281"/>
          <a:ext cx="8915400" cy="5153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9513"/>
                <a:gridCol w="2281834"/>
                <a:gridCol w="2927288"/>
                <a:gridCol w="2116765"/>
              </a:tblGrid>
              <a:tr h="843008">
                <a:tc>
                  <a:txBody>
                    <a:bodyPr/>
                    <a:lstStyle/>
                    <a:p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ระยะเริ่มแรก</a:t>
                      </a:r>
                    </a:p>
                    <a:p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มิถุนายน</a:t>
                      </a:r>
                      <a:r>
                        <a:rPr lang="th-TH" sz="20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2557)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ระยะกลาง</a:t>
                      </a:r>
                    </a:p>
                    <a:p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กันยายน</a:t>
                      </a:r>
                      <a:r>
                        <a:rPr lang="th-TH" sz="20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0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2557)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ระยะยาว</a:t>
                      </a:r>
                    </a:p>
                    <a:p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ปีงบประมาณหน้า</a:t>
                      </a:r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)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3008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ประเทศ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เวทีระยะสั้น</a:t>
                      </a:r>
                    </a:p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แก้ปัญหาให้ประชาชน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เวทีประชาคมรับฟังข้อเสนอแนะในการปฏิรูป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เวทีการเลือกตั้ง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568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กระทรวงสาธารณสุข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การเยียวยาจิตใจสังคม</a:t>
                      </a:r>
                    </a:p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การเสวนาสื่อวิทยุชุมชน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การเยียวยาจิตใจกลุ่มเสี่ยงต่อเนื่อง</a:t>
                      </a:r>
                    </a:p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การร่วมจัดเวทีสานเสวนา</a:t>
                      </a:r>
                    </a:p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การพัฒนาองค์ความรู้และช่องทางเรื่องสันติวิธี</a:t>
                      </a:r>
                      <a:r>
                        <a:rPr lang="en-US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ความสุข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การเยียวยากลุ่มเสี่ยงร่วมกับ</a:t>
                      </a:r>
                      <a:r>
                        <a:rPr lang="th-TH" sz="20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baseline="0" dirty="0" err="1" smtClean="0">
                          <a:latin typeface="TH SarabunPSK" pitchFamily="34" charset="-34"/>
                          <a:cs typeface="TH SarabunPSK" pitchFamily="34" charset="-34"/>
                        </a:rPr>
                        <a:t>พม</a:t>
                      </a:r>
                      <a:r>
                        <a:rPr lang="th-TH" sz="20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.และชุมชน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การขยายเวทีสานเสวนาและสันติวิธี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การจัดกิจกรรม ความสุข</a:t>
                      </a:r>
                      <a:endParaRPr lang="th-TH" sz="2000" b="1" dirty="0" smtClean="0"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7460"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แนวคิด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ลดความทุกข์</a:t>
                      </a:r>
                    </a:p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ปรับการสื่อสาร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สร้างความสุข</a:t>
                      </a:r>
                    </a:p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ดูแลกลุ่มเสี่ยงต่อเนื่อง</a:t>
                      </a:r>
                    </a:p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สร้างความเข้มแข็งของชุมชน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การสื่อสารเรื่องความสุขสร้างได้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0916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85900" y="152718"/>
            <a:ext cx="4343400" cy="1044034"/>
          </a:xfrm>
        </p:spPr>
        <p:txBody>
          <a:bodyPr>
            <a:normAutofit/>
          </a:bodyPr>
          <a:lstStyle/>
          <a:p>
            <a:r>
              <a:rPr lang="en-US" sz="3200" dirty="0"/>
              <a:t>Roadmap </a:t>
            </a:r>
            <a:r>
              <a:rPr lang="th-TH" sz="3200" dirty="0"/>
              <a:t>การดำเนินการ</a:t>
            </a: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13911635"/>
              </p:ext>
            </p:extLst>
          </p:nvPr>
        </p:nvGraphicFramePr>
        <p:xfrm>
          <a:off x="387518" y="1053263"/>
          <a:ext cx="8485096" cy="5153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7096"/>
                <a:gridCol w="3455894"/>
                <a:gridCol w="3402106"/>
              </a:tblGrid>
              <a:tr h="843008">
                <a:tc>
                  <a:txBody>
                    <a:bodyPr/>
                    <a:lstStyle/>
                    <a:p>
                      <a:endParaRPr lang="th-TH" sz="2400" b="1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/>
                        <a:t>ระยะกลาง</a:t>
                      </a:r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/>
                        <a:t>ระยะยาว</a:t>
                      </a:r>
                    </a:p>
                    <a:p>
                      <a:endParaRPr lang="th-TH" sz="2400" b="1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3008">
                <a:tc>
                  <a:txBody>
                    <a:bodyPr/>
                    <a:lstStyle/>
                    <a:p>
                      <a:r>
                        <a:rPr lang="th-TH" sz="2400" b="1" dirty="0" smtClean="0"/>
                        <a:t>ประเทศ</a:t>
                      </a:r>
                      <a:endParaRPr lang="th-TH" sz="2400" b="1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/>
                        <a:t>เวทีประชาคมรับฟังข้อเสนอแนะในการปฏิรูป</a:t>
                      </a:r>
                      <a:endParaRPr lang="th-TH" sz="2400" b="1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/>
                        <a:t>เวทีการเลือกตั้ง</a:t>
                      </a:r>
                      <a:endParaRPr lang="th-TH" sz="2400" b="1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1568">
                <a:tc>
                  <a:txBody>
                    <a:bodyPr/>
                    <a:lstStyle/>
                    <a:p>
                      <a:r>
                        <a:rPr lang="th-TH" sz="2400" b="1" dirty="0" smtClean="0"/>
                        <a:t>กระทรวงสาธารณสุข</a:t>
                      </a:r>
                      <a:endParaRPr lang="th-TH" sz="2400" b="1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/>
                        <a:t>การเยียวยาจิตใจกลุ่มเสี่ยงต่อเนื่อง</a:t>
                      </a:r>
                    </a:p>
                    <a:p>
                      <a:r>
                        <a:rPr lang="th-TH" sz="2400" b="1" dirty="0" smtClean="0"/>
                        <a:t>การร่วมจัดเวทีสานเสวนา</a:t>
                      </a:r>
                    </a:p>
                    <a:p>
                      <a:r>
                        <a:rPr lang="th-TH" sz="2400" b="1" dirty="0" smtClean="0"/>
                        <a:t>การพัฒนาองค์ความรู้และช่องทางเรื่องสันติวิธี</a:t>
                      </a:r>
                      <a:r>
                        <a:rPr lang="en-US" sz="2400" b="1" dirty="0" smtClean="0"/>
                        <a:t>/</a:t>
                      </a:r>
                      <a:r>
                        <a:rPr lang="th-TH" sz="2400" b="1" dirty="0" smtClean="0"/>
                        <a:t>ความสุข</a:t>
                      </a:r>
                      <a:endParaRPr lang="th-TH" sz="2400" b="1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dirty="0" smtClean="0"/>
                        <a:t>การเยียวยากลุ่มเสี่ยงร่วมกับ</a:t>
                      </a:r>
                      <a:r>
                        <a:rPr lang="th-TH" sz="2400" b="1" baseline="0" dirty="0" smtClean="0"/>
                        <a:t> </a:t>
                      </a:r>
                      <a:r>
                        <a:rPr lang="th-TH" sz="2400" b="1" baseline="0" dirty="0" err="1" smtClean="0"/>
                        <a:t>พม</a:t>
                      </a:r>
                      <a:r>
                        <a:rPr lang="th-TH" sz="2400" b="1" baseline="0" dirty="0" smtClean="0"/>
                        <a:t>.และชุมชน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baseline="0" dirty="0" smtClean="0"/>
                        <a:t>การขยายเวทีสานเสวนาและสันติวิธี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baseline="0" dirty="0" smtClean="0"/>
                        <a:t>การจัดกิจกรรม ความสุข</a:t>
                      </a:r>
                      <a:endParaRPr lang="th-TH" sz="2400" b="1" dirty="0" smtClean="0"/>
                    </a:p>
                    <a:p>
                      <a:endParaRPr lang="th-TH" sz="2400" b="1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7460">
                <a:tc>
                  <a:txBody>
                    <a:bodyPr/>
                    <a:lstStyle/>
                    <a:p>
                      <a:r>
                        <a:rPr lang="th-TH" sz="2400" b="1" dirty="0" smtClean="0"/>
                        <a:t>แนวคิด</a:t>
                      </a:r>
                      <a:endParaRPr lang="th-TH" sz="2400" b="1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/>
                        <a:t>สร้างความสุข</a:t>
                      </a:r>
                    </a:p>
                    <a:p>
                      <a:r>
                        <a:rPr lang="th-TH" sz="2400" b="1" dirty="0" smtClean="0"/>
                        <a:t>ดูแลกลุ่มเสี่ยงต่อเนื่อง</a:t>
                      </a:r>
                    </a:p>
                    <a:p>
                      <a:r>
                        <a:rPr lang="th-TH" sz="2400" b="1" dirty="0" smtClean="0"/>
                        <a:t>สร้างความเข้มแข็งของชุมชน</a:t>
                      </a:r>
                      <a:endParaRPr lang="th-TH" sz="2400" b="1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/>
                        <a:t>การสื่อสารเรื่องความสุขสร้างได้</a:t>
                      </a:r>
                      <a:endParaRPr lang="th-TH" sz="2400" b="1" dirty="0"/>
                    </a:p>
                  </a:txBody>
                  <a:tcPr marL="68580" marR="685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5918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กิจกรรมและแนวคิด </a:t>
            </a:r>
            <a:r>
              <a:rPr lang="en-US" b="1" u="sng" dirty="0" smtClean="0">
                <a:latin typeface="TH SarabunPSK" pitchFamily="34" charset="-34"/>
                <a:cs typeface="TH SarabunPSK" pitchFamily="34" charset="-34"/>
              </a:rPr>
              <a:t>5 </a:t>
            </a:r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กิจกรรม</a:t>
            </a:r>
            <a:endParaRPr lang="th-TH" b="1" u="sng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42900" y="1825625"/>
            <a:ext cx="8700247" cy="4351338"/>
          </a:xfrm>
          <a:solidFill>
            <a:srgbClr val="FF66FF"/>
          </a:solidFill>
        </p:spPr>
        <p:txBody>
          <a:bodyPr>
            <a:normAutofit fontScale="92500" lnSpcReduction="10000"/>
          </a:bodyPr>
          <a:lstStyle/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เยียวยาเพิ่มเติม กลุ่มเสี่ยงและกลุ่มที่มีความต้องการซับซ้อน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ประสานการเยียวยากับ </a:t>
            </a:r>
            <a:r>
              <a:rPr lang="th-TH" sz="4000" dirty="0" err="1" smtClean="0">
                <a:latin typeface="TH SarabunPSK" pitchFamily="34" charset="-34"/>
                <a:cs typeface="TH SarabunPSK" pitchFamily="34" charset="-34"/>
              </a:rPr>
              <a:t>พม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.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/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ชุมชน ในกลุ่มเสี่ยงที่ต้องการความช่วยเหลือ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พัฒนาศักยภาพและสร้างระบบพี่เลี้ยงทดลองกระบวนการ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: </a:t>
            </a:r>
            <a:endParaRPr lang="th-TH" sz="4000" dirty="0" smtClean="0">
              <a:latin typeface="TH SarabunPSK" pitchFamily="34" charset="-34"/>
              <a:cs typeface="TH SarabunPSK" pitchFamily="34" charset="-34"/>
            </a:endParaRPr>
          </a:p>
          <a:p>
            <a:pPr marL="0" indent="0">
              <a:buNone/>
            </a:pP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  วิทยากรกระบวนการ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4 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ภาค 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ประชาเสวนาและสันติวิธ</a:t>
            </a:r>
            <a:r>
              <a:rPr lang="th-TH" sz="4000" dirty="0">
                <a:latin typeface="TH SarabunPSK" pitchFamily="34" charset="-34"/>
                <a:cs typeface="TH SarabunPSK" pitchFamily="34" charset="-34"/>
              </a:rPr>
              <a:t>ี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ขยายช่องทางการทำงานลงสู่ชุมชน ผ่านกลไกของสาธารณสุข</a:t>
            </a:r>
          </a:p>
          <a:p>
            <a:r>
              <a:rPr lang="th-TH" sz="4000" dirty="0" smtClean="0">
                <a:latin typeface="TH SarabunPSK" pitchFamily="34" charset="-34"/>
                <a:cs typeface="TH SarabunPSK" pitchFamily="34" charset="-34"/>
              </a:rPr>
              <a:t>รณรงค์กิจกรรมเคลื่อนที่เรื่องความสุขสร้างได้ ให้กับพื้นที่</a:t>
            </a:r>
            <a:endParaRPr lang="en-US" sz="40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313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888" y="152718"/>
            <a:ext cx="6364406" cy="611986"/>
          </a:xfrm>
        </p:spPr>
        <p:txBody>
          <a:bodyPr>
            <a:normAutofit fontScale="90000"/>
          </a:bodyPr>
          <a:lstStyle/>
          <a:p>
            <a:r>
              <a:rPr lang="th-TH" sz="4000" b="1" dirty="0" smtClean="0">
                <a:solidFill>
                  <a:schemeClr val="accent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สรุปผล</a:t>
            </a:r>
            <a:r>
              <a:rPr lang="th-TH" sz="4000" b="1" dirty="0">
                <a:solidFill>
                  <a:schemeClr val="accent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การเยียวยาสังคมจิตใจผู้ได้รับผลกระทบ (</a:t>
            </a:r>
            <a:r>
              <a:rPr lang="en-US" sz="4000" b="1" dirty="0">
                <a:solidFill>
                  <a:schemeClr val="accent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21 </a:t>
            </a:r>
            <a:r>
              <a:rPr lang="th-TH" sz="4000" b="1" dirty="0">
                <a:solidFill>
                  <a:schemeClr val="accent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กันยายน </a:t>
            </a:r>
            <a:r>
              <a:rPr lang="en-US" sz="4000" b="1" dirty="0">
                <a:solidFill>
                  <a:schemeClr val="accent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57)</a:t>
            </a:r>
            <a:endParaRPr lang="th-TH" sz="4000" b="1" dirty="0">
              <a:solidFill>
                <a:schemeClr val="accent5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1277634" y="476672"/>
          <a:ext cx="658873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89318" y="764704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ค้นจากสำนักทะเบียนราษฎร์ 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395 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คน</a:t>
            </a:r>
            <a:endParaRPr lang="en-US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เคสตกหล่นในพื้นที่ 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78 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คน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3948" y="3284986"/>
            <a:ext cx="685705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000" b="1" dirty="0">
                <a:solidFill>
                  <a:schemeClr val="accent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ผล</a:t>
            </a:r>
            <a:r>
              <a:rPr lang="en-US" sz="2000" b="1" dirty="0">
                <a:solidFill>
                  <a:schemeClr val="accent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endParaRPr lang="th-TH" sz="2000" b="1" dirty="0">
              <a:solidFill>
                <a:schemeClr val="accent5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ร้อยละ 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89.90 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พบว่ามีความสามารถในการปรับตัว ยอมรับในสิ่งที่เกิดขึ้น ดำรงชีวิตปกติ</a:t>
            </a:r>
          </a:p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 ร้อยละ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10.55  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จัดเป็นกลุ่มเสี่ยงที่ยังต้องให้การติดตามเยียวยาจิตใจต่อ พบปัญหาความเครียด ภาวะซึมเศร้าจากสาเหตุปัญหาทางด้านเศรษฐกิจ การประกอบอาชีพเนื่องจากมีความพิการเกิดขึ้น และยังรู้สึกสูญเสียบุคคลในครอบครัว รวมทั้งไม่ได้รับความช่วยเหลือและสวัสดิการต่างๆจากหน่วยงานราชการ </a:t>
            </a:r>
          </a:p>
          <a:p>
            <a:r>
              <a:rPr lang="th-TH" sz="2000" b="1" dirty="0">
                <a:solidFill>
                  <a:schemeClr val="accent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แผนการติดตามดูแล</a:t>
            </a:r>
            <a:r>
              <a:rPr lang="en-US" sz="2000" b="1" dirty="0">
                <a:solidFill>
                  <a:schemeClr val="accent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sz="2000" b="1" dirty="0">
                <a:solidFill>
                  <a:schemeClr val="accent5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</a:p>
          <a:p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-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ติดตามเยียวยาระยะสอง 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กลุ่มเสี่ยง กลุ่มย้ายถิ่น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ให้เสร็จสิ้นภายในวันที่ 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15 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เดือน กันยายน 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2557 </a:t>
            </a:r>
            <a:b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โดยทีม 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MCATT </a:t>
            </a: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โรงพยาบาลจิตเวช</a:t>
            </a:r>
            <a:r>
              <a:rPr lang="en-US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endParaRPr lang="th-TH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698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908719"/>
          </a:xfrm>
        </p:spPr>
        <p:txBody>
          <a:bodyPr/>
          <a:lstStyle/>
          <a:p>
            <a:r>
              <a:rPr lang="th-TH" b="1" u="sng" dirty="0" smtClean="0">
                <a:latin typeface="TH SarabunPSK" pitchFamily="34" charset="-34"/>
                <a:cs typeface="TH SarabunPSK" pitchFamily="34" charset="-34"/>
              </a:rPr>
              <a:t>ข้อสังเกต</a:t>
            </a:r>
            <a:endParaRPr lang="th-TH" b="1" u="sng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611560" y="875798"/>
            <a:ext cx="7886700" cy="5877272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-ครอบครัว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ผู้ได้รับผลกระทบทางการเมืองบางครอบครัว ไม่ยอมให้ข้อมูลเกรงว่าจะเข้าไปพัวพันกับการสอบปากคำ </a:t>
            </a:r>
          </a:p>
          <a:p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-ไม่พบผู้ได้รับผลกระทบทางการเมือง เนื่องจากส่วนใหญ่ผู้ได้รับผลกระทบทางการเมืองจะไม่ได้กลับภูมิลำเนาเป็นเวลามากกว่า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5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ปีขึ้นไป ทีม 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MCATT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ได้ให้การดูแลติดตามต่อเนื่องต่อไป</a:t>
            </a:r>
          </a:p>
          <a:p>
            <a:pPr>
              <a:buFontTx/>
              <a:buChar char="-"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พบครอบครัวผู้เสียชีวิต เป็นภรรยาที่ต้องเลี้ยงดูบุตรเพียงลำพังอีก 3 คน ยังคงอาการเศร้า </a:t>
            </a:r>
          </a:p>
          <a:p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- พบผู้ได้รับผลกระทบที่เคยลงชื่อไปร่วมชุมนุม แต่ไม่ได้ไปชุมนุม และมีรายชื่อเป็นผู้บาดเจ็บ ทั้งๆ ที่ปกติ</a:t>
            </a:r>
          </a:p>
          <a:p>
            <a:pPr marL="342900" indent="-342900">
              <a:buFontTx/>
              <a:buChar char="-"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ผู้ได้รับผลกระทบบางราย จะสอบถามจากญาติ เนื่องจากไปทำงานต่างจังหวัดแล้ว</a:t>
            </a:r>
          </a:p>
          <a:p>
            <a:pPr marL="342900" indent="-342900">
              <a:buFontTx/>
              <a:buChar char="-"/>
            </a:pP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พบชื่อเดียวกัน ซ้ำกันหลายคนในตำบลแห่งหนึ่ง</a:t>
            </a:r>
            <a:r>
              <a:rPr lang="th-TH" sz="2800" dirty="0" err="1">
                <a:latin typeface="TH SarabunPSK" pitchFamily="34" charset="-34"/>
                <a:cs typeface="TH SarabunPSK" pitchFamily="34" charset="-34"/>
              </a:rPr>
              <a:t>ในจ</a:t>
            </a:r>
            <a:r>
              <a:rPr lang="th-TH" sz="2800" dirty="0">
                <a:latin typeface="TH SarabunPSK" pitchFamily="34" charset="-34"/>
                <a:cs typeface="TH SarabunPSK" pitchFamily="34" charset="-34"/>
              </a:rPr>
              <a:t>.ศรีสะ</a:t>
            </a:r>
            <a:r>
              <a:rPr lang="th-TH" sz="2800" dirty="0" err="1">
                <a:latin typeface="TH SarabunPSK" pitchFamily="34" charset="-34"/>
                <a:cs typeface="TH SarabunPSK" pitchFamily="34" charset="-34"/>
              </a:rPr>
              <a:t>เกษ</a:t>
            </a:r>
            <a:r>
              <a:rPr lang="en-US" sz="2800" dirty="0">
                <a:latin typeface="TH SarabunPSK" pitchFamily="34" charset="-34"/>
                <a:cs typeface="TH SarabunPSK" pitchFamily="34" charset="-34"/>
              </a:rPr>
              <a:t> </a:t>
            </a:r>
            <a:endParaRPr lang="th-TH" sz="2800" dirty="0">
              <a:latin typeface="TH SarabunPSK" pitchFamily="34" charset="-34"/>
              <a:cs typeface="TH SarabunPSK" pitchFamily="34" charset="-34"/>
            </a:endParaRPr>
          </a:p>
          <a:p>
            <a:endParaRPr lang="th-TH" sz="2800" dirty="0" smtClean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899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09748055"/>
              </p:ext>
            </p:extLst>
          </p:nvPr>
        </p:nvGraphicFramePr>
        <p:xfrm>
          <a:off x="310386" y="785068"/>
          <a:ext cx="8528257" cy="5442155"/>
        </p:xfrm>
        <a:graphic>
          <a:graphicData uri="http://schemas.openxmlformats.org/drawingml/2006/table">
            <a:tbl>
              <a:tblPr/>
              <a:tblGrid>
                <a:gridCol w="621528"/>
                <a:gridCol w="1035880"/>
                <a:gridCol w="690587"/>
                <a:gridCol w="759645"/>
                <a:gridCol w="691844"/>
                <a:gridCol w="633247"/>
                <a:gridCol w="946909"/>
                <a:gridCol w="848830"/>
                <a:gridCol w="707780"/>
                <a:gridCol w="795134"/>
                <a:gridCol w="796873"/>
              </a:tblGrid>
              <a:tr h="22164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เขตบริการสุขภาพ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จำนวนรายชื่อ</a:t>
                      </a: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ที่ส่งให้พื้นที่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จำนวนที่พบเพิ่ม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u="sng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รวม</a:t>
                      </a:r>
                      <a:endParaRPr lang="en-US" sz="2000" b="1" u="sng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ตาย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บาด</a:t>
                      </a:r>
                      <a:br>
                        <a:rPr lang="th-TH" sz="20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</a:br>
                      <a:r>
                        <a:rPr lang="th-TH" sz="20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เจ็บ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u="sng" dirty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พบผู้ได้รับ</a:t>
                      </a:r>
                      <a:r>
                        <a:rPr lang="th-TH" sz="2000" b="1" u="sng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ผลกระทบ</a:t>
                      </a:r>
                      <a:r>
                        <a:rPr lang="th-TH" sz="2000" b="1" u="sng" dirty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ตามที่อยู่</a:t>
                      </a:r>
                      <a:endParaRPr lang="en-US" sz="2000" b="1" u="sng" dirty="0">
                        <a:solidFill>
                          <a:srgbClr val="FF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u="sng" dirty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ไม่</a:t>
                      </a:r>
                      <a:r>
                        <a:rPr lang="th-TH" sz="2000" b="1" u="sng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พบ</a:t>
                      </a:r>
                      <a:br>
                        <a:rPr lang="th-TH" sz="2000" b="1" u="sng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</a:br>
                      <a:r>
                        <a:rPr lang="th-TH" sz="2000" b="1" u="sng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ผู้</a:t>
                      </a:r>
                      <a:r>
                        <a:rPr lang="th-TH" sz="2000" b="1" u="sng" dirty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ได้รับผลกระทบตามที่อยู่</a:t>
                      </a:r>
                      <a:endParaRPr lang="en-US" sz="2000" b="1" u="sng" dirty="0">
                        <a:solidFill>
                          <a:srgbClr val="FF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ผลการเยียวยา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(ปิด </a:t>
                      </a:r>
                      <a:r>
                        <a:rPr lang="en-US" sz="20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case</a:t>
                      </a:r>
                      <a:r>
                        <a:rPr lang="th-TH" sz="20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) 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ผลการเยียวยา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มีค</a:t>
                      </a:r>
                      <a:r>
                        <a:rPr lang="th-TH" sz="20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วามเสี่ยงติดตามต่อ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หมายเหตุ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47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10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10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</a:t>
                      </a:r>
                      <a:endParaRPr lang="th-TH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10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</a:t>
                      </a:r>
                      <a:endParaRPr lang="th-TH" sz="2000" b="1" dirty="0">
                        <a:solidFill>
                          <a:srgbClr val="FF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</a:t>
                      </a:r>
                      <a:endParaRPr lang="th-TH" sz="2000" b="1" dirty="0">
                        <a:solidFill>
                          <a:srgbClr val="FF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</a:t>
                      </a:r>
                      <a:endParaRPr lang="th-TH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</a:t>
                      </a:r>
                      <a:endParaRPr lang="th-TH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447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chemeClr val="tx1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10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10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</a:t>
                      </a:r>
                      <a:endParaRPr lang="th-TH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10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B05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5</a:t>
                      </a:r>
                      <a:endParaRPr lang="th-TH" sz="2000" b="1" dirty="0">
                        <a:solidFill>
                          <a:srgbClr val="00B05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B05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5</a:t>
                      </a:r>
                      <a:endParaRPr lang="th-TH" sz="2000" b="1" dirty="0">
                        <a:solidFill>
                          <a:srgbClr val="00B05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</a:t>
                      </a:r>
                      <a:endParaRPr lang="th-TH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</a:t>
                      </a:r>
                      <a:endParaRPr lang="th-TH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หวาดกลัว</a:t>
                      </a:r>
                      <a:endParaRPr lang="th-TH" sz="2000" b="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447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16</a:t>
                      </a: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16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</a:t>
                      </a:r>
                      <a:endParaRPr lang="th-TH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16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B05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10</a:t>
                      </a:r>
                      <a:endParaRPr lang="th-TH" sz="2000" b="1" dirty="0">
                        <a:solidFill>
                          <a:srgbClr val="00B05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rgbClr val="00B05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6</a:t>
                      </a:r>
                      <a:endParaRPr lang="en-US" sz="2000" b="1" dirty="0">
                        <a:solidFill>
                          <a:srgbClr val="00B05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9</a:t>
                      </a:r>
                      <a:endParaRPr lang="th-TH" sz="2000" b="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</a:t>
                      </a:r>
                      <a:endParaRPr lang="th-TH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เครียด</a:t>
                      </a:r>
                      <a:endParaRPr lang="th-TH" sz="2000" b="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47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46</a:t>
                      </a: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46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</a:t>
                      </a: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42</a:t>
                      </a: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7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</a:t>
                      </a:r>
                      <a:endParaRPr lang="th-TH" sz="2000" b="1" dirty="0">
                        <a:solidFill>
                          <a:srgbClr val="FF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6</a:t>
                      </a:r>
                      <a:endParaRPr lang="th-TH" sz="2000" b="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แทงปอด</a:t>
                      </a:r>
                      <a:endParaRPr lang="th-TH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894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5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29</a:t>
                      </a: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29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</a:t>
                      </a:r>
                      <a:endParaRPr lang="th-TH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29</a:t>
                      </a: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15</a:t>
                      </a:r>
                      <a:endParaRPr lang="th-TH" sz="2000" b="1" dirty="0">
                        <a:solidFill>
                          <a:srgbClr val="FF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6</a:t>
                      </a:r>
                      <a:endParaRPr lang="th-TH" sz="2000" b="1" dirty="0">
                        <a:solidFill>
                          <a:srgbClr val="FF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15</a:t>
                      </a:r>
                      <a:endParaRPr lang="th-TH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</a:t>
                      </a:r>
                      <a:endParaRPr lang="th-TH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82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6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38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26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64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61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38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24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33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5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2000" dirty="0" smtClean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กล่องข้อความ 2"/>
          <p:cNvSpPr txBox="1"/>
          <p:nvPr/>
        </p:nvSpPr>
        <p:spPr>
          <a:xfrm>
            <a:off x="2627784" y="66678"/>
            <a:ext cx="50401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>
                <a:latin typeface="TH SarabunPSK" pitchFamily="34" charset="-34"/>
                <a:cs typeface="TH SarabunPSK" pitchFamily="34" charset="-34"/>
              </a:rPr>
              <a:t>สรุปผลการเยียวยาสังคมจิตใจ แยกตามเขตบริการ</a:t>
            </a:r>
          </a:p>
        </p:txBody>
      </p:sp>
    </p:spTree>
    <p:extLst>
      <p:ext uri="{BB962C8B-B14F-4D97-AF65-F5344CB8AC3E}">
        <p14:creationId xmlns:p14="http://schemas.microsoft.com/office/powerpoint/2010/main" xmlns="" val="38139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81711749"/>
              </p:ext>
            </p:extLst>
          </p:nvPr>
        </p:nvGraphicFramePr>
        <p:xfrm>
          <a:off x="348195" y="145028"/>
          <a:ext cx="8260403" cy="6566605"/>
        </p:xfrm>
        <a:graphic>
          <a:graphicData uri="http://schemas.openxmlformats.org/drawingml/2006/table">
            <a:tbl>
              <a:tblPr/>
              <a:tblGrid>
                <a:gridCol w="537263"/>
                <a:gridCol w="1148182"/>
                <a:gridCol w="766112"/>
                <a:gridCol w="689500"/>
                <a:gridCol w="536277"/>
                <a:gridCol w="612889"/>
                <a:gridCol w="916468"/>
                <a:gridCol w="837506"/>
                <a:gridCol w="671577"/>
                <a:gridCol w="773375"/>
                <a:gridCol w="771254"/>
              </a:tblGrid>
              <a:tr h="18102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เขตบริการสุขภาพที่ 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จำนวนรายชื่อ</a:t>
                      </a:r>
                      <a:r>
                        <a:rPr lang="th-TH" sz="20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ที่ส่งให้พื้นที่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จำนวนที่พบเพิ่ม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ในพื้นที่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u="sng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รวมจำนวนทั้งสิ้น</a:t>
                      </a:r>
                      <a:endParaRPr lang="en-US" sz="2000" b="1" u="sng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ตาย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บาด</a:t>
                      </a:r>
                      <a:br>
                        <a:rPr lang="th-TH" sz="20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</a:br>
                      <a:r>
                        <a:rPr lang="th-TH" sz="20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เจ็บ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u="sng" dirty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พบผู้ได้รับ</a:t>
                      </a:r>
                      <a:r>
                        <a:rPr lang="th-TH" sz="2000" b="1" u="sng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ผลกระทบ</a:t>
                      </a:r>
                      <a:r>
                        <a:rPr lang="th-TH" sz="2000" b="1" u="sng" dirty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ตามที่อยู่</a:t>
                      </a:r>
                      <a:endParaRPr lang="en-US" sz="2000" b="1" u="sng" dirty="0">
                        <a:solidFill>
                          <a:srgbClr val="FF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u="sng" dirty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ไม่</a:t>
                      </a:r>
                      <a:r>
                        <a:rPr lang="th-TH" sz="2000" b="1" u="sng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พบ</a:t>
                      </a:r>
                      <a:br>
                        <a:rPr lang="th-TH" sz="2000" b="1" u="sng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</a:br>
                      <a:r>
                        <a:rPr lang="th-TH" sz="2000" b="1" u="sng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ผู้</a:t>
                      </a:r>
                      <a:r>
                        <a:rPr lang="th-TH" sz="2000" b="1" u="sng" dirty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ได้รับผลกระทบตามที่อยู่</a:t>
                      </a:r>
                      <a:endParaRPr lang="en-US" sz="2000" b="1" u="sng" dirty="0">
                        <a:solidFill>
                          <a:srgbClr val="FF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ผลการเยียวยา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(ปิด </a:t>
                      </a:r>
                      <a:r>
                        <a:rPr lang="en-US" sz="20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case</a:t>
                      </a:r>
                      <a:r>
                        <a:rPr lang="th-TH" sz="20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) 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ผลการเยียวยามีค</a:t>
                      </a:r>
                      <a:r>
                        <a:rPr lang="th-TH" sz="20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วามเสี่ยงติดตามต่อ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หมายเหตุ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7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16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16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</a:t>
                      </a:r>
                      <a:endParaRPr lang="th-TH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16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</a:t>
                      </a:r>
                      <a:endParaRPr lang="th-TH" sz="2000" b="1" dirty="0">
                        <a:solidFill>
                          <a:srgbClr val="FF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8</a:t>
                      </a:r>
                      <a:endParaRPr lang="th-TH" sz="2000" b="1" dirty="0">
                        <a:solidFill>
                          <a:srgbClr val="FF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</a:t>
                      </a:r>
                      <a:endParaRPr lang="th-TH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5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8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7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7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</a:t>
                      </a:r>
                      <a:endParaRPr lang="th-TH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7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rgbClr val="00B05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7</a:t>
                      </a:r>
                      <a:endParaRPr lang="th-TH" sz="2000" b="1" dirty="0">
                        <a:solidFill>
                          <a:srgbClr val="00B05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rgbClr val="00B05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</a:t>
                      </a:r>
                      <a:endParaRPr lang="th-TH" sz="2000" b="1" dirty="0">
                        <a:solidFill>
                          <a:srgbClr val="00B05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7</a:t>
                      </a:r>
                      <a:endParaRPr lang="th-TH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</a:t>
                      </a:r>
                      <a:endParaRPr lang="th-TH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ไม่เคยไปชุมนุม</a:t>
                      </a:r>
                      <a:endParaRPr lang="th-TH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9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16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16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</a:t>
                      </a:r>
                      <a:endParaRPr lang="th-TH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15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</a:t>
                      </a:r>
                      <a:endParaRPr lang="th-TH" sz="2000" b="1" dirty="0">
                        <a:solidFill>
                          <a:srgbClr val="FF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</a:t>
                      </a:r>
                      <a:endParaRPr lang="th-TH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</a:t>
                      </a:r>
                      <a:endParaRPr lang="th-TH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h-TH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82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10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10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10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10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5</a:t>
                      </a:r>
                      <a:endParaRPr lang="th-TH" sz="2000" b="1" dirty="0">
                        <a:solidFill>
                          <a:srgbClr val="FF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</a:t>
                      </a:r>
                      <a:endParaRPr lang="th-TH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พบ </a:t>
                      </a:r>
                      <a:r>
                        <a:rPr lang="th-TH" sz="2000" b="1" dirty="0" err="1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คค</a:t>
                      </a:r>
                      <a:r>
                        <a:rPr lang="th-TH" sz="2000" b="1" baseline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ป่วยจิต</a:t>
                      </a:r>
                      <a:r>
                        <a:rPr lang="en-US" sz="2000" b="1" baseline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/>
                      </a:r>
                      <a:br>
                        <a:rPr lang="en-US" sz="2000" b="1" baseline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</a:br>
                      <a:r>
                        <a:rPr lang="en-US" sz="2000" b="1" baseline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 </a:t>
                      </a:r>
                      <a:r>
                        <a:rPr lang="th-TH" sz="2000" b="1" baseline="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คน</a:t>
                      </a:r>
                      <a:endParaRPr lang="th-TH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11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58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7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65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6</a:t>
                      </a:r>
                      <a:endParaRPr lang="th-TH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59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rgbClr val="00B05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45</a:t>
                      </a:r>
                      <a:endParaRPr lang="th-TH" sz="2000" b="1" dirty="0">
                        <a:solidFill>
                          <a:srgbClr val="00B05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solidFill>
                            <a:srgbClr val="00B05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20</a:t>
                      </a:r>
                      <a:endParaRPr lang="th-TH" sz="2000" b="1" dirty="0">
                        <a:solidFill>
                          <a:srgbClr val="00B05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40</a:t>
                      </a:r>
                      <a:endParaRPr lang="th-TH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5</a:t>
                      </a:r>
                      <a:endParaRPr lang="th-TH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ซึมเศร้า</a:t>
                      </a: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mild</a:t>
                      </a:r>
                      <a:endParaRPr lang="th-TH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12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22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22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21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B05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19</a:t>
                      </a:r>
                      <a:endParaRPr lang="en-US" sz="2000" b="1" dirty="0">
                        <a:solidFill>
                          <a:srgbClr val="00B05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B05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</a:t>
                      </a:r>
                      <a:endParaRPr lang="en-US" sz="2000" b="1" dirty="0">
                        <a:solidFill>
                          <a:srgbClr val="00B05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19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err="1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กทม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117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42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159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5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154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65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26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61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ตัดปอด</a:t>
                      </a:r>
                      <a:endParaRPr lang="th-TH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รวม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395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78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473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20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453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218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119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196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20</a:t>
                      </a:r>
                      <a:endParaRPr lang="en-US" sz="2000" b="1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h-TH" sz="2000" dirty="0"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33503" marR="335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2023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76784254"/>
              </p:ext>
            </p:extLst>
          </p:nvPr>
        </p:nvGraphicFramePr>
        <p:xfrm>
          <a:off x="103331" y="773324"/>
          <a:ext cx="8922123" cy="55130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82488"/>
                <a:gridCol w="6034934"/>
                <a:gridCol w="1804701"/>
              </a:tblGrid>
              <a:tr h="319168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วัน-เดือน-ปี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รายการ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หน่วยดำเนินการ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8735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19-20 มิถุนายน 2557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 จัดประชุมปฏิบัติการเรื่องการพัฒนาบุคลากรเพื่อการช่วยเหลือด้านจิตใจผู้ได้รับผลกระทบจาก</a:t>
                      </a:r>
                      <a:r>
                        <a:rPr lang="th-TH" sz="2000" b="1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เหตุการณี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ทางการเมือง วันที่ 19-20 มิถุนายน 2557 ที่โรงแรม</a:t>
                      </a:r>
                      <a:r>
                        <a:rPr lang="th-TH" sz="2000" b="1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เอเซียแอร์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พอร์ท จังหวัดปทุมธานี เพื่อชี้แจงผู้รับผิดชอบงาน </a:t>
                      </a:r>
                      <a:r>
                        <a:rPr lang="en-US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MCATT 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ของกรมสุขภาพจิตและตัวแทนงาน </a:t>
                      </a:r>
                      <a:r>
                        <a:rPr lang="en-US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MCATT 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ทั่วประเทศ  จำนวนผู้ที่เข้าร่วมประชุมมีทั้งสิ้น  228 คนจาก 300 คน คิดเป็นร้อยละ 76 จากเป้าหมายที่กำหนดไว้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ศูนย์เฝ้าระวังสุขภาพจิต ปรองดอง กรมสุขภาพจิต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6299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รพ.จิตเวชนครราชสีมาฯ และศูนย์สุขภาพจิตที่ 5 ดำเนินการการถ่ายทอดความรู้เจ้าหน้าที่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รพ.จิตเวชนครราชสีมาฯ และศูนย์สุขภาพจิตที่ 5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64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• เรื่อง  เทคนิคการจัดการความเครียด   .จำนวน...159............คน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64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• เรื่อง..ความสุข............จำนวน...80.............คน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33" marR="1233" marT="1233" marB="0"/>
                </a:tc>
              </a:tr>
              <a:tr h="283864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• เรื่อง  ฝึกทักษะการจัดการความเครียด จำนวน 7  คน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33" marR="1233" marT="1233" marB="0"/>
                </a:tc>
              </a:tr>
              <a:tr h="283864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• ถ่ายทอดองค์ความรู้การใช้โปรแกรม เซียมซีความสุข จำนวน  80  คน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th-TH" sz="1800" b="1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1233" marR="1233" marT="1233" marB="0"/>
                </a:tc>
              </a:tr>
              <a:tr h="283864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25-26 </a:t>
                      </a:r>
                      <a:r>
                        <a:rPr lang="th-TH" sz="2000" b="1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กค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 2557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จัด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อบรมครู ก. ภายใต้โครงการรวมใจปรองดองสมานฉันท์ วันที่ 25-26 </a:t>
                      </a:r>
                      <a:r>
                        <a:rPr lang="th-TH" sz="2000" b="1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กค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 2557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จังหวัดพิจิตร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64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ส.ค.-57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การจัดทำเวทีชุมชนนำ</a:t>
                      </a:r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ร่อ ชุมชน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นางเลิ้ง ส.ค. 57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สถาบันจิตเวชศาสตร์สมเด็จเจ้าพระยา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64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ส.ค.-57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การจัดทำเวทีชุมชนนำร่อง </a:t>
                      </a:r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ชุมชน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ดินแดง ส.ค. 57                                                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สถาบันราชานุ</a:t>
                      </a:r>
                      <a:r>
                        <a:rPr lang="th-TH" sz="2000" b="1" u="none" strike="noStrike" dirty="0" err="1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กูล</a:t>
                      </a:r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864"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ส.ค.-57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การจัดทำเวทีชุมชนนำร่อง </a:t>
                      </a:r>
                      <a:r>
                        <a:rPr lang="th-TH" sz="2000" b="1" u="none" strike="noStrike" dirty="0" err="1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อบต</a:t>
                      </a:r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บางกร่าง จ.นนทบุรี ส.ค. 57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ศูนย์สุขภาพจิตที่ 1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กล่องข้อความ 2"/>
          <p:cNvSpPr txBox="1"/>
          <p:nvPr/>
        </p:nvSpPr>
        <p:spPr>
          <a:xfrm>
            <a:off x="2241413" y="147682"/>
            <a:ext cx="59394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/>
              <a:t>สรุปการจัดสัมมนา วิทยุและสื่อชุมชน และสานเสวนา</a:t>
            </a:r>
            <a:r>
              <a:rPr lang="th-TH" dirty="0" smtClean="0"/>
              <a:t>ฯ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50781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38671360"/>
              </p:ext>
            </p:extLst>
          </p:nvPr>
        </p:nvGraphicFramePr>
        <p:xfrm>
          <a:off x="73960" y="1532968"/>
          <a:ext cx="9022975" cy="46879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9593"/>
                <a:gridCol w="6459188"/>
                <a:gridCol w="1284194"/>
              </a:tblGrid>
              <a:tr h="117165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</a:t>
                      </a:r>
                      <a:r>
                        <a:rPr lang="th-TH" sz="2000" b="1" u="none" strike="noStrike" baseline="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สิงหาคม </a:t>
                      </a:r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57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จัด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เสวนาวิทยุชุมชนและสื่อชุมชน ภายใต้โครงการรวมใจปรองดองสมานฉันท์ ที่โรงแรมพร</a:t>
                      </a:r>
                      <a:r>
                        <a:rPr lang="th-TH" sz="2000" b="1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พิงค์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อำเภอเมือง จังหวัดเชียงใหม่ วันที่ 8 สิงหาคม 2557 มีผู้แทนจากสถานีวิทยุชุมชนในภาคเหนือเข้าร่วมประมาณ 50 คน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ศ.สุขภาพจิตที่</a:t>
                      </a:r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543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18 สิงหาคม </a:t>
                      </a:r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57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จัด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โครงการเสวนาวิทยุชุมชนและสื่อชุมชน ภายใต้โครงการรวมใจปรองดองสมานฉันท์ ที่โรงแรมวังใต้ อำเภอเมือง จังหวัดสุราษฏร์ธานี วันที่ 18 สิงหาคม 2557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ศ.สุขภาพจิตที่11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543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25-26 สิงหาคม </a:t>
                      </a:r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57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จัด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ประชุมเสริมสร้างพลังชุมชนและการสื่อสารเพื่อการสมานฉันท์ผ่านวิทยุชุมชน ณ โรงแรมพิจิตรพลาซ่า จ.พิจิตร วันที่ 25-26 สิงหาคม 2557 ผู้เข้าร่วมประมาณ 80 คน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จังหวัดพิจิตร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165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25 สิงหาคม 2557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ประชุม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ชี้แจงการทำประชาคมและสานเสวนาเพื่อชุมชนสุขใจ คนไทยรักกันโดยดำเนินการบูร</a:t>
                      </a:r>
                      <a:r>
                        <a:rPr lang="th-TH" sz="2000" b="1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ณา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การร่วมระหว่าฝ่ายทหาร กระทรวงมหาดไทย และกรมสุขภาพจิต ณ วัดโชติการาม ต.บางไผ่ อ.เมือง จ.นนทบุรี โดยจะจัดในวันที่ 25 สิงหาคม 2557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ศ.สุขภาพจิตที่1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543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30-ส.ค.-57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แผน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จัดโครงการอบรมเสริมสร้างพลังชุมชน จัดโดยสถาบันราชานุ</a:t>
                      </a:r>
                      <a:r>
                        <a:rPr lang="th-TH" sz="2000" b="1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กูล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ณ ศูนย์คุมครองและ</a:t>
                      </a:r>
                      <a:r>
                        <a:rPr lang="th-TH" sz="2000" b="1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สวัสดิ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ภาพชุมชน เขต 17 ดินแดง </a:t>
                      </a:r>
                      <a:r>
                        <a:rPr lang="th-TH" sz="2000" b="1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กทม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วันที่ 30 สิงหาคม 2557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สถาบันราชานุ</a:t>
                      </a:r>
                      <a:r>
                        <a:rPr lang="th-TH" sz="2000" b="1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กูล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กล่องข้อความ 2"/>
          <p:cNvSpPr txBox="1"/>
          <p:nvPr/>
        </p:nvSpPr>
        <p:spPr>
          <a:xfrm>
            <a:off x="1902760" y="699248"/>
            <a:ext cx="67553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 smtClean="0"/>
              <a:t>สรุปการจัดสัมมนา วิทยุและสื่อชุมชน และสานเสวนา</a:t>
            </a:r>
            <a:r>
              <a:rPr lang="th-TH" dirty="0" smtClean="0"/>
              <a:t>ฯ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0938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49061850"/>
              </p:ext>
            </p:extLst>
          </p:nvPr>
        </p:nvGraphicFramePr>
        <p:xfrm>
          <a:off x="519544" y="805194"/>
          <a:ext cx="7930403" cy="56346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2833"/>
                <a:gridCol w="4893467"/>
                <a:gridCol w="1604103"/>
              </a:tblGrid>
              <a:tr h="1609310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3-4 กันยายน 2557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1) จัดโครงการอบรม ครู ก เพื่อการจัดเวทีปรองดองสมานฉันท์ โดยมีกลุ่มเป้าหมายคือ บุคลากรของศูนย์สุขภาพจิตและตัวแทนแกนนำจากเขตบริการสุขภาพ จำนวน 80 คน โดยจะจัดในวันที่ 3-4 กันยายน 2557 ณ </a:t>
                      </a:r>
                      <a:r>
                        <a:rPr lang="th-TH" sz="2000" b="1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โรงแรมอ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มารี ดอนเมือง </a:t>
                      </a:r>
                      <a:r>
                        <a:rPr lang="th-TH" sz="2000" b="1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กทม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กรมสุขภาพจิต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333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4-ก.ย.-57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2) จัดโครงการอบรม ครู ก เพื่อการจัดเวทีปรองดองสมานฉันท์ จำนวน 70 คน โดยจะจัดในวันที่ 4 กันยายน 2557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จังหวัดอุทัยธานี</a:t>
                      </a:r>
                      <a:endParaRPr lang="th-TH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 fontAlgn="b"/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7321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5-ก.ย.-57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1)จัดประชุมเสริมสร้างพลังชุมชนและการสื่อสารเพื่อการสมานฉันท์ผ่านวิทยุชุมชน ณ โรงแรมโฆษะ </a:t>
                      </a:r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วันที่ 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 กันยายน 2557 ผู้เข้าร่วมประมาณ 60 คน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จ.ขอนแก่น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333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10-ก.ย.-57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3) จัดเวทีสานเสวนาเพื่อการปรองดองสมานฉันท์ จำนวน 30 คน โดยจะจัดในวันที่ 10 กันยายน 2557 ที่ตำบลทองนาปรัง จังหวัดนนทบุรี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ศ.สุขภาพจิตที่1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7321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12-ก.ย.-57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1)รพ.สวนสราญรมย์ จัดอบรม กู้ชีพกู้ภัยให้เจ้าหน้าที่มูลนิธิให้สามารถดูแลจิตใจในภาวะวิกฤติ ให้กับเจ้าหน้าที่ อปภร จำนวน 50 คน ในวันที่ 12 กันยายน 2557  จ.สุราษฎร์ธานี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รพ.สวนสราญรมย์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กล่องข้อความ 2"/>
          <p:cNvSpPr txBox="1"/>
          <p:nvPr/>
        </p:nvSpPr>
        <p:spPr>
          <a:xfrm>
            <a:off x="2154586" y="167886"/>
            <a:ext cx="59394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/>
              <a:t>สรุปการจัดสัมมนา วิทยุและสื่อชุมชน และสานเสวนา</a:t>
            </a:r>
            <a:r>
              <a:rPr lang="th-TH" dirty="0" smtClean="0"/>
              <a:t>ฯ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63178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8028364"/>
              </p:ext>
            </p:extLst>
          </p:nvPr>
        </p:nvGraphicFramePr>
        <p:xfrm>
          <a:off x="134471" y="941296"/>
          <a:ext cx="8686801" cy="56710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5563"/>
                <a:gridCol w="5054136"/>
                <a:gridCol w="1757102"/>
              </a:tblGrid>
              <a:tr h="818040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12 กันยายน 2557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3)ศูนย์สุขภาพจิตที่ 13 จัดสัมมนาเครือข่ายวิทยุชุมชน ณ โรงแรมมารวย กทม.ในวันที่ 12 กันยายน 2557 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ศูนย์สุขภาพจิตที่ 13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1111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12</a:t>
                      </a:r>
                      <a:r>
                        <a:rPr lang="th-TH" sz="2000" b="1" u="none" strike="noStrike" baseline="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ก.ย.</a:t>
                      </a:r>
                      <a:r>
                        <a:rPr lang="th-TH" sz="2000" b="1" u="none" strike="noStrike" baseline="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000" b="1" u="none" strike="noStrike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57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4)ศูนย์สุขภาพจิตที่ 9 จัดประชุมพัฒนาศักยภาพเครือข่ายสื่อมวลชนท้องถิ่น จ.พิษณุโลก ในวันที่ 12 กันยายน 2557  ผู้เข้าร่วมประมาณ 20 คน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ศูนย์สุขภาพจิตที่ 9</a:t>
                      </a:r>
                      <a:endParaRPr lang="th-TH" sz="2000" b="1" i="0" u="none" strike="noStrike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9177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15-16 </a:t>
                      </a:r>
                      <a:r>
                        <a:rPr lang="th-TH" sz="2000" b="1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กย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 2557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1) สถาบัน</a:t>
                      </a:r>
                      <a:r>
                        <a:rPr lang="th-TH" sz="2000" b="1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กัลยาณ์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ราชนครินทร์ จัดประชุมแลกเปลี่ยนเรียนรู้ การช่วยเหลือเยียวยาจิตใจผู้ได้รับผลกระทบจากสถานการณ์วิกฤติการเมือง ณ โรงแรมเมธาวลัย จังหวัดเพชรบุรี ระหว่างวันที่ 15-16 </a:t>
                      </a:r>
                      <a:r>
                        <a:rPr lang="th-TH" sz="2000" b="1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กย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 2557 ผู้เข้าร่วมประมาณ 50 คน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สถาบัน</a:t>
                      </a:r>
                      <a:r>
                        <a:rPr lang="th-TH" sz="2000" b="1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กัลยาณ์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ราชนครินทร์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371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15-17 กันยายน 2557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2)จัดอบรม"การเยียวยาจิตใจในภาวะวิกฤติและการทำสานเสวนา" ให้กับ</a:t>
                      </a:r>
                      <a:r>
                        <a:rPr lang="th-TH" sz="2000" b="1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จนท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.รพสต จ.นครนายก โดยรพ.ศรี</a:t>
                      </a:r>
                      <a:r>
                        <a:rPr lang="th-TH" sz="2000" b="1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ธัญญา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ร่วมกับ </a:t>
                      </a:r>
                      <a:r>
                        <a:rPr lang="th-TH" sz="2000" b="1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สสจ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.นครนายก วันที่ 15-17 กันยายน 2557 ผู้เข้าร่วมประมาณ 30 คน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รพ.ศรี</a:t>
                      </a:r>
                      <a:r>
                        <a:rPr lang="th-TH" sz="2000" b="1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ธัญญา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ร่วมกับ </a:t>
                      </a:r>
                      <a:r>
                        <a:rPr lang="th-TH" sz="2000" b="1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สสจ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.นครนายก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6371"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15-17 กันยายน 2557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1)รพ.ศรี</a:t>
                      </a:r>
                      <a:r>
                        <a:rPr lang="th-TH" sz="2000" b="1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ธัญญา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ร่วมกับ จิตแพทย์ รพ.นครนายก จัดอบรม "การเยียวยาจิตใจในภาวะวิกฤติ" ให้กับบุคลลากร รพสต. จังหวัดนครนายก จำนวนประมาณ 50 คน ที่ จังหวัดนครนายก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รพ.ศรี</a:t>
                      </a:r>
                      <a:r>
                        <a:rPr lang="th-TH" sz="2000" b="1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ธัญญา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ร่วมกับ </a:t>
                      </a:r>
                      <a:r>
                        <a:rPr lang="th-TH" sz="2000" b="1" u="none" strike="noStrike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สสจ</a:t>
                      </a:r>
                      <a:r>
                        <a:rPr lang="th-TH" sz="2000" b="1" u="none" strike="noStrike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.นครนายก</a:t>
                      </a:r>
                      <a:endParaRPr lang="th-TH" sz="2000" b="1" i="0" u="none" strike="noStrike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25" marR="925" marT="123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กล่องข้อความ 2"/>
          <p:cNvSpPr txBox="1"/>
          <p:nvPr/>
        </p:nvSpPr>
        <p:spPr>
          <a:xfrm>
            <a:off x="2097741" y="197225"/>
            <a:ext cx="59394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b="1" dirty="0" smtClean="0"/>
              <a:t>สรุปการจัดสัมมนา วิทยุและสื่อชุมชน และสานเสวนา</a:t>
            </a:r>
            <a:r>
              <a:rPr lang="th-TH" dirty="0" smtClean="0"/>
              <a:t>ฯ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204803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1703</Words>
  <Application>Microsoft Office PowerPoint</Application>
  <PresentationFormat>นำเสนอทางหน้าจอ (4:3)</PresentationFormat>
  <Paragraphs>337</Paragraphs>
  <Slides>13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13</vt:i4>
      </vt:variant>
    </vt:vector>
  </HeadingPairs>
  <TitlesOfParts>
    <vt:vector size="14" baseType="lpstr">
      <vt:lpstr>ชุดรูปแบบของ Office</vt:lpstr>
      <vt:lpstr>ภาพนิ่ง 1</vt:lpstr>
      <vt:lpstr>สรุปผลการเยียวยาสังคมจิตใจผู้ได้รับผลกระทบ (21 กันยายน 57)</vt:lpstr>
      <vt:lpstr>ข้อสังเกต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ความต้องการ</vt:lpstr>
      <vt:lpstr>Roadmap การดำเนินการ</vt:lpstr>
      <vt:lpstr>Roadmap การดำเนินการ</vt:lpstr>
      <vt:lpstr>กิจกรรมและแนวคิด 5 กิจกรรม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com01</dc:creator>
  <cp:lastModifiedBy>com01</cp:lastModifiedBy>
  <cp:revision>1</cp:revision>
  <dcterms:created xsi:type="dcterms:W3CDTF">2014-10-03T06:20:05Z</dcterms:created>
  <dcterms:modified xsi:type="dcterms:W3CDTF">2014-10-03T06:24:43Z</dcterms:modified>
</cp:coreProperties>
</file>